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entury Gothic" panose="020B0502020202020204" pitchFamily="34" charset="0"/>
      <p:regular r:id="rId43"/>
      <p:bold r:id="rId44"/>
      <p:italic r:id="rId45"/>
      <p:boldItalic r:id="rId46"/>
    </p:embeddedFont>
    <p:embeddedFont>
      <p:font typeface="Roboto Mono" pitchFamily="2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chael Nelson" initials="" lastIdx="9" clrIdx="0"/>
  <p:cmAuthor id="1" name="UDITH PRABHU" initials="" lastIdx="9" clrIdx="1"/>
  <p:cmAuthor id="2" name="Anonymous" initials="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555E25-F31C-4BF0-80A8-E0013CEFEBA7}">
  <a:tblStyle styleId="{89555E25-F31C-4BF0-80A8-E0013CEFEB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/>
    <p:restoredTop sz="94692"/>
  </p:normalViewPr>
  <p:slideViewPr>
    <p:cSldViewPr snapToGrid="0" snapToObjects="1">
      <p:cViewPr varScale="1">
        <p:scale>
          <a:sx n="138" d="100"/>
          <a:sy n="138" d="100"/>
        </p:scale>
        <p:origin x="17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9d05cdf5f8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g9d05cdf5f8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9d05cdf5f8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g9d05cdf5f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a08c365442_0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a08c365442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a08c365442_0_1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ga08c365442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a08c365442_0_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ga08c365442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9c43f4c30c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g9c43f4c30c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a08c365442_0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ga08c365442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a08c365442_0_2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ga08c365442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9c43f4c30c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g9c43f4c30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a08c36544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a08c36544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a08c365442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a08c365442_0_2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ga08c365442_0_2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a08c365442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a08c365442_0_2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ga08c365442_0_2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a08c365442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a08c365442_0_2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ga08c365442_0_2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a08c365442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a08c365442_0_2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ga08c365442_0_2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9c43f4c30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9c43f4c30c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9c43f4c30c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a08c365442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a08c365442_0_3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ga08c365442_0_3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9c43f4c30c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9c43f4c30c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g9c43f4c30c_0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a08c365442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a08c365442_0_3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ga08c365442_0_3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a08c365442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a08c365442_0_3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ga08c365442_0_3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a08c365442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a08c365442_0_3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ga08c365442_0_3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a08c365442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a08c36544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a08c365442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a08c365442_0_3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ga08c365442_0_3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a08c365442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a08c365442_0_3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ga08c365442_0_3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9c43f4c30c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9c43f4c30c_0_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g9c43f4c30c_0_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9c43f4c30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9c43f4c30c_0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g9c43f4c30c_0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9c43f4c30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9c43f4c30c_0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g9c43f4c30c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9c43f4c30c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9c43f4c30c_0_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g9c43f4c30c_0_1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9c43f4c30c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9c43f4c30c_0_1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g9c43f4c30c_0_1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a08c365442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a08c36544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a08c365442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a08c365442_0_1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a08c365442_0_1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a08c365442_0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ga08c36544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9c43f4c30c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9c43f4c30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9d05cdf5f8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g9d05cdf5f8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08c365442_0_2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a08c365442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A">
  <p:cSld name="Cover A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8775700" y="12700"/>
            <a:ext cx="24765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7;p2"/>
          <p:cNvSpPr/>
          <p:nvPr/>
        </p:nvSpPr>
        <p:spPr>
          <a:xfrm flipH="1">
            <a:off x="4054364" y="-3766"/>
            <a:ext cx="8137635" cy="687023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1" y="54"/>
                </a:lnTo>
                <a:cubicBezTo>
                  <a:pt x="120020" y="39986"/>
                  <a:pt x="119962" y="80067"/>
                  <a:pt x="119991" y="119999"/>
                </a:cubicBezTo>
                <a:lnTo>
                  <a:pt x="34895" y="119999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4589989" y="1615384"/>
            <a:ext cx="6116133" cy="1593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1"/>
          </p:nvPr>
        </p:nvSpPr>
        <p:spPr>
          <a:xfrm>
            <a:off x="4589989" y="4450841"/>
            <a:ext cx="5458837" cy="935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8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20" name="Google Shape;20;p2" descr="ODU_sig_REV-01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89989" y="471245"/>
            <a:ext cx="1805828" cy="76651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"/>
          <p:cNvSpPr txBox="1">
            <a:spLocks noGrp="1"/>
          </p:cNvSpPr>
          <p:nvPr>
            <p:ph type="body" idx="2"/>
          </p:nvPr>
        </p:nvSpPr>
        <p:spPr>
          <a:xfrm>
            <a:off x="4589988" y="5472335"/>
            <a:ext cx="4300215" cy="430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>
            <a:spLocks noGrp="1"/>
          </p:cNvSpPr>
          <p:nvPr>
            <p:ph type="pic" idx="3"/>
          </p:nvPr>
        </p:nvSpPr>
        <p:spPr>
          <a:xfrm>
            <a:off x="0" y="0"/>
            <a:ext cx="4059935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 - Blue">
  <p:cSld name="Section Divider - Blue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rgbClr val="57C1E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" name="Google Shape;75;p11"/>
          <p:cNvSpPr/>
          <p:nvPr/>
        </p:nvSpPr>
        <p:spPr>
          <a:xfrm>
            <a:off x="1909231" y="-8466"/>
            <a:ext cx="10299095" cy="687871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04365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78" name="Google Shape;78;p11" descr="Crown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, Photo - Light Blue">
  <p:cSld name="Section Divider, Photo - Light Blu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" name="Google Shape;81;p12"/>
          <p:cNvSpPr/>
          <p:nvPr/>
        </p:nvSpPr>
        <p:spPr>
          <a:xfrm>
            <a:off x="8094133" y="-17221"/>
            <a:ext cx="4121813" cy="687832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4" name="Google Shape;84;p12"/>
          <p:cNvSpPr>
            <a:spLocks noGrp="1"/>
          </p:cNvSpPr>
          <p:nvPr>
            <p:ph type="pic" idx="2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85" name="Google Shape;85;p12" descr="Crown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rge Photo and Content - Light Blue">
  <p:cSld name="Large Photo and Content - Light Blu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>
            <a:spLocks noGrp="1"/>
          </p:cNvSpPr>
          <p:nvPr>
            <p:ph type="pic" idx="2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9" name="Google Shape;89;p13"/>
          <p:cNvSpPr/>
          <p:nvPr/>
        </p:nvSpPr>
        <p:spPr>
          <a:xfrm>
            <a:off x="9387840" y="-10160"/>
            <a:ext cx="2814320" cy="689864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body" idx="1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body" idx="3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4" name="Google Shape;94;p13" descr="Crown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Large Photo and Content - Light Blue">
  <p:cSld name="1_Large Photo and Content - Light Blue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>
            <a:spLocks noGrp="1"/>
          </p:cNvSpPr>
          <p:nvPr>
            <p:ph type="pic" idx="2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9387840" y="-10160"/>
            <a:ext cx="2814320" cy="689864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body" idx="1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body" idx="3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3" name="Google Shape;103;p14" descr="Crown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- Light Blue">
  <p:cSld name="2 Column - Light Blu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/>
          <p:nvPr/>
        </p:nvSpPr>
        <p:spPr>
          <a:xfrm>
            <a:off x="4460240" y="2580640"/>
            <a:ext cx="2854956" cy="429768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" name="Google Shape;106;p15"/>
          <p:cNvSpPr/>
          <p:nvPr/>
        </p:nvSpPr>
        <p:spPr>
          <a:xfrm rot="10800000" flipH="1">
            <a:off x="-8789" y="-20320"/>
            <a:ext cx="7794716" cy="68986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86840" y="530"/>
                </a:lnTo>
                <a:lnTo>
                  <a:pt x="120000" y="119999"/>
                </a:lnTo>
                <a:lnTo>
                  <a:pt x="156" y="119823"/>
                </a:lnTo>
                <a:cubicBezTo>
                  <a:pt x="104" y="79882"/>
                  <a:pt x="52" y="3994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15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body" idx="1"/>
          </p:nvPr>
        </p:nvSpPr>
        <p:spPr>
          <a:xfrm>
            <a:off x="7569200" y="1778000"/>
            <a:ext cx="4175760" cy="4429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body" idx="2"/>
          </p:nvPr>
        </p:nvSpPr>
        <p:spPr>
          <a:xfrm>
            <a:off x="7569200" y="485726"/>
            <a:ext cx="4175760" cy="1170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body" idx="3"/>
          </p:nvPr>
        </p:nvSpPr>
        <p:spPr>
          <a:xfrm>
            <a:off x="427039" y="1778000"/>
            <a:ext cx="5272722" cy="442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6702865" cy="119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Photos, Content - Light Blue">
  <p:cSld name="Title, 2 Photos, Content - Light Blu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7" name="Google Shape;117;p17"/>
          <p:cNvSpPr txBox="1">
            <a:spLocks noGrp="1"/>
          </p:cNvSpPr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0" name="Google Shape;120;p17"/>
          <p:cNvSpPr>
            <a:spLocks noGrp="1"/>
          </p:cNvSpPr>
          <p:nvPr>
            <p:ph type="pic" idx="2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1" name="Google Shape;121;p17"/>
          <p:cNvSpPr>
            <a:spLocks noGrp="1"/>
          </p:cNvSpPr>
          <p:nvPr>
            <p:ph type="pic" idx="3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Photos, Content - Aqua">
  <p:cSld name="Title, 2 Photos, Content - Aqua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body" idx="1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7" name="Google Shape;127;p18"/>
          <p:cNvSpPr>
            <a:spLocks noGrp="1"/>
          </p:cNvSpPr>
          <p:nvPr>
            <p:ph type="pic" idx="2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3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Photos, Content - Green">
  <p:cSld name="Title, 2 Photos, Content - Gree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4" name="Google Shape;134;p19"/>
          <p:cNvSpPr>
            <a:spLocks noGrp="1"/>
          </p:cNvSpPr>
          <p:nvPr>
            <p:ph type="pic" idx="2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5" name="Google Shape;135;p19"/>
          <p:cNvSpPr>
            <a:spLocks noGrp="1"/>
          </p:cNvSpPr>
          <p:nvPr>
            <p:ph type="pic" idx="3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Photos, Content - Purple">
  <p:cSld name="Title, 2 Photos, Content - Purple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body" idx="1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1" name="Google Shape;141;p20"/>
          <p:cNvSpPr>
            <a:spLocks noGrp="1"/>
          </p:cNvSpPr>
          <p:nvPr>
            <p:ph type="pic" idx="2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2" name="Google Shape;142;p20"/>
          <p:cNvSpPr>
            <a:spLocks noGrp="1"/>
          </p:cNvSpPr>
          <p:nvPr>
            <p:ph type="pic" idx="3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B">
  <p:cSld name="Cover B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3"/>
          <p:cNvPicPr preferRelativeResize="0"/>
          <p:nvPr/>
        </p:nvPicPr>
        <p:blipFill rotWithShape="1">
          <a:blip r:embed="rId2">
            <a:alphaModFix/>
          </a:blip>
          <a:srcRect r="26038"/>
          <a:stretch/>
        </p:blipFill>
        <p:spPr>
          <a:xfrm>
            <a:off x="4456204" y="-29166"/>
            <a:ext cx="7627108" cy="6871692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/>
          <p:nvPr/>
        </p:nvSpPr>
        <p:spPr>
          <a:xfrm>
            <a:off x="4734036" y="25400"/>
            <a:ext cx="24765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Google Shape;26;p3"/>
          <p:cNvSpPr/>
          <p:nvPr/>
        </p:nvSpPr>
        <p:spPr>
          <a:xfrm flipH="1">
            <a:off x="0" y="-27642"/>
            <a:ext cx="8137635" cy="690680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1" y="54"/>
                </a:lnTo>
                <a:cubicBezTo>
                  <a:pt x="120020" y="39986"/>
                  <a:pt x="119962" y="80067"/>
                  <a:pt x="119991" y="119999"/>
                </a:cubicBezTo>
                <a:lnTo>
                  <a:pt x="34895" y="119999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535625" y="1602684"/>
            <a:ext cx="6116133" cy="1593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1"/>
          </p:nvPr>
        </p:nvSpPr>
        <p:spPr>
          <a:xfrm>
            <a:off x="535625" y="4438141"/>
            <a:ext cx="5458837" cy="935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8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29" name="Google Shape;29;p3" descr="ODU_sig_REV-01.e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5625" y="458545"/>
            <a:ext cx="1805828" cy="766514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"/>
          <p:cNvSpPr txBox="1">
            <a:spLocks noGrp="1"/>
          </p:cNvSpPr>
          <p:nvPr>
            <p:ph type="body" idx="2"/>
          </p:nvPr>
        </p:nvSpPr>
        <p:spPr>
          <a:xfrm>
            <a:off x="535624" y="5459635"/>
            <a:ext cx="4300215" cy="430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, 2 Photos, Content - Purple">
  <p:cSld name="1_Title, 2 Photos, Content - Purple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5" name="Google Shape;145;p21"/>
          <p:cNvSpPr txBox="1">
            <a:spLocks noGrp="1"/>
          </p:cNvSpPr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body" idx="1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8" name="Google Shape;148;p21"/>
          <p:cNvSpPr>
            <a:spLocks noGrp="1"/>
          </p:cNvSpPr>
          <p:nvPr>
            <p:ph type="pic" idx="2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9" name="Google Shape;149;p21"/>
          <p:cNvSpPr>
            <a:spLocks noGrp="1"/>
          </p:cNvSpPr>
          <p:nvPr>
            <p:ph type="pic" idx="3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Light Blue">
  <p:cSld name="Title and Content - Light Blue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body" idx="1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4" name="Google Shape;154;p22"/>
          <p:cNvSpPr/>
          <p:nvPr/>
        </p:nvSpPr>
        <p:spPr>
          <a:xfrm flipH="1">
            <a:off x="0" y="-5972"/>
            <a:ext cx="1671090" cy="686956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5" name="Google Shape;155;p22"/>
          <p:cNvSpPr txBox="1">
            <a:spLocks noGrp="1"/>
          </p:cNvSpPr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Aqua">
  <p:cSld name="Title and Content - Aqua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body" idx="1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9" name="Google Shape;159;p23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0" name="Google Shape;160;p23"/>
          <p:cNvSpPr/>
          <p:nvPr/>
        </p:nvSpPr>
        <p:spPr>
          <a:xfrm flipH="1">
            <a:off x="0" y="-11567"/>
            <a:ext cx="1671090" cy="686956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Orange">
  <p:cSld name="Title and Content - Orange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body" idx="1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5" name="Google Shape;165;p24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6" name="Google Shape;166;p24"/>
          <p:cNvSpPr/>
          <p:nvPr/>
        </p:nvSpPr>
        <p:spPr>
          <a:xfrm flipH="1">
            <a:off x="0" y="-5972"/>
            <a:ext cx="1671090" cy="686956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7" name="Google Shape;167;p24"/>
          <p:cNvSpPr txBox="1">
            <a:spLocks noGrp="1"/>
          </p:cNvSpPr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Purple">
  <p:cSld name="Title and Content - Purple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body" idx="1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71" name="Google Shape;171;p25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2" name="Google Shape;172;p25"/>
          <p:cNvSpPr/>
          <p:nvPr/>
        </p:nvSpPr>
        <p:spPr>
          <a:xfrm flipH="1">
            <a:off x="0" y="-5972"/>
            <a:ext cx="1671090" cy="686956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rgbClr val="9264A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3" name="Google Shape;173;p25"/>
          <p:cNvSpPr txBox="1">
            <a:spLocks noGrp="1"/>
          </p:cNvSpPr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 - Aqua">
  <p:cSld name="Section Divider - Aqua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6" name="Google Shape;176;p26"/>
          <p:cNvSpPr/>
          <p:nvPr/>
        </p:nvSpPr>
        <p:spPr>
          <a:xfrm>
            <a:off x="1909231" y="-8466"/>
            <a:ext cx="10299095" cy="687871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p26"/>
          <p:cNvSpPr txBox="1">
            <a:spLocks noGrp="1"/>
          </p:cNvSpPr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8" name="Google Shape;178;p26"/>
          <p:cNvSpPr txBox="1">
            <a:spLocks noGrp="1"/>
          </p:cNvSpPr>
          <p:nvPr>
            <p:ph type="body" idx="1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179" name="Google Shape;179;p26" descr="Crown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 - Green">
  <p:cSld name="Section Divider - Green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2" name="Google Shape;182;p27"/>
          <p:cNvSpPr/>
          <p:nvPr/>
        </p:nvSpPr>
        <p:spPr>
          <a:xfrm>
            <a:off x="1909231" y="-8466"/>
            <a:ext cx="10299095" cy="687871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27"/>
          <p:cNvSpPr txBox="1">
            <a:spLocks noGrp="1"/>
          </p:cNvSpPr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body" idx="1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185" name="Google Shape;185;p27" descr="Crown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 - Orange">
  <p:cSld name="Section Divider - Orange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8" name="Google Shape;188;p28"/>
          <p:cNvSpPr/>
          <p:nvPr/>
        </p:nvSpPr>
        <p:spPr>
          <a:xfrm>
            <a:off x="1909231" y="-8466"/>
            <a:ext cx="10299095" cy="687871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28"/>
          <p:cNvSpPr txBox="1">
            <a:spLocks noGrp="1"/>
          </p:cNvSpPr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body" idx="1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191" name="Google Shape;191;p28" descr="Crown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 - Purple">
  <p:cSld name="Section Divider - Purpl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4" name="Google Shape;194;p29"/>
          <p:cNvSpPr/>
          <p:nvPr/>
        </p:nvSpPr>
        <p:spPr>
          <a:xfrm>
            <a:off x="1909231" y="-8466"/>
            <a:ext cx="10299095" cy="687871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5" name="Google Shape;195;p29"/>
          <p:cNvSpPr txBox="1">
            <a:spLocks noGrp="1"/>
          </p:cNvSpPr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6" name="Google Shape;196;p29"/>
          <p:cNvSpPr txBox="1">
            <a:spLocks noGrp="1"/>
          </p:cNvSpPr>
          <p:nvPr>
            <p:ph type="body" idx="1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197" name="Google Shape;197;p29" descr="Crown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, Photo - Blue">
  <p:cSld name="Section Divider, Photo - Blue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0" name="Google Shape;200;p30"/>
          <p:cNvSpPr/>
          <p:nvPr/>
        </p:nvSpPr>
        <p:spPr>
          <a:xfrm>
            <a:off x="8094133" y="-17221"/>
            <a:ext cx="4121813" cy="687832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1" name="Google Shape;201;p30"/>
          <p:cNvSpPr txBox="1">
            <a:spLocks noGrp="1"/>
          </p:cNvSpPr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2" name="Google Shape;202;p30"/>
          <p:cNvSpPr txBox="1">
            <a:spLocks noGrp="1"/>
          </p:cNvSpPr>
          <p:nvPr>
            <p:ph type="body" idx="1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3" name="Google Shape;203;p30"/>
          <p:cNvSpPr>
            <a:spLocks noGrp="1"/>
          </p:cNvSpPr>
          <p:nvPr>
            <p:ph type="pic" idx="2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204" name="Google Shape;204;p30" descr="Crown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C">
  <p:cSld name="Cover C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/>
          <p:nvPr/>
        </p:nvSpPr>
        <p:spPr>
          <a:xfrm>
            <a:off x="7747000" y="12700"/>
            <a:ext cx="24765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" name="Google Shape;33;p4"/>
          <p:cNvSpPr/>
          <p:nvPr/>
        </p:nvSpPr>
        <p:spPr>
          <a:xfrm flipH="1">
            <a:off x="-815" y="-3766"/>
            <a:ext cx="11612244" cy="687023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1" y="54"/>
                </a:lnTo>
                <a:cubicBezTo>
                  <a:pt x="120020" y="39986"/>
                  <a:pt x="119962" y="80067"/>
                  <a:pt x="119991" y="119999"/>
                </a:cubicBezTo>
                <a:lnTo>
                  <a:pt x="34895" y="119999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757621" y="1615384"/>
            <a:ext cx="7006312" cy="1593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757621" y="4450841"/>
            <a:ext cx="6938579" cy="935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8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Char char="▪"/>
              <a:defRPr sz="2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36" name="Google Shape;36;p4" descr="ODU_sig_REV-01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7621" y="471245"/>
            <a:ext cx="1805828" cy="76651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 txBox="1">
            <a:spLocks noGrp="1"/>
          </p:cNvSpPr>
          <p:nvPr>
            <p:ph type="body" idx="2"/>
          </p:nvPr>
        </p:nvSpPr>
        <p:spPr>
          <a:xfrm>
            <a:off x="757620" y="5472335"/>
            <a:ext cx="6938577" cy="430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, Photo - Aqua">
  <p:cSld name="Section Divider, Photo - Aqua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7" name="Google Shape;207;p31"/>
          <p:cNvSpPr/>
          <p:nvPr/>
        </p:nvSpPr>
        <p:spPr>
          <a:xfrm>
            <a:off x="8094133" y="-17221"/>
            <a:ext cx="4121813" cy="687832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8" name="Google Shape;208;p31"/>
          <p:cNvSpPr txBox="1">
            <a:spLocks noGrp="1"/>
          </p:cNvSpPr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9" name="Google Shape;209;p31"/>
          <p:cNvSpPr txBox="1">
            <a:spLocks noGrp="1"/>
          </p:cNvSpPr>
          <p:nvPr>
            <p:ph type="body" idx="1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10" name="Google Shape;210;p31"/>
          <p:cNvSpPr>
            <a:spLocks noGrp="1"/>
          </p:cNvSpPr>
          <p:nvPr>
            <p:ph type="pic" idx="2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211" name="Google Shape;211;p31" descr="Crown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, Photo - Green">
  <p:cSld name="Section Divider, Photo - Green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4" name="Google Shape;214;p32"/>
          <p:cNvSpPr/>
          <p:nvPr/>
        </p:nvSpPr>
        <p:spPr>
          <a:xfrm>
            <a:off x="8094133" y="-17221"/>
            <a:ext cx="4121813" cy="687832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6" name="Google Shape;216;p32"/>
          <p:cNvSpPr txBox="1">
            <a:spLocks noGrp="1"/>
          </p:cNvSpPr>
          <p:nvPr>
            <p:ph type="body" idx="1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17" name="Google Shape;217;p32"/>
          <p:cNvSpPr>
            <a:spLocks noGrp="1"/>
          </p:cNvSpPr>
          <p:nvPr>
            <p:ph type="pic" idx="2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218" name="Google Shape;218;p32" descr="Crown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, Photo - Orange">
  <p:cSld name="Section Divider, Photo - Orange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1" name="Google Shape;221;p33"/>
          <p:cNvSpPr/>
          <p:nvPr/>
        </p:nvSpPr>
        <p:spPr>
          <a:xfrm>
            <a:off x="8094133" y="-17221"/>
            <a:ext cx="4121813" cy="687832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3" name="Google Shape;223;p33"/>
          <p:cNvSpPr txBox="1">
            <a:spLocks noGrp="1"/>
          </p:cNvSpPr>
          <p:nvPr>
            <p:ph type="body" idx="1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24" name="Google Shape;224;p33"/>
          <p:cNvSpPr>
            <a:spLocks noGrp="1"/>
          </p:cNvSpPr>
          <p:nvPr>
            <p:ph type="pic" idx="2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225" name="Google Shape;225;p33" descr="Crown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, Photo - Purple">
  <p:cSld name="Section Divider, Photo - Purple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/>
          <p:nvPr/>
        </p:nvSpPr>
        <p:spPr>
          <a:xfrm flipH="1">
            <a:off x="10270066" y="10161"/>
            <a:ext cx="1921930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8" name="Google Shape;228;p34"/>
          <p:cNvSpPr/>
          <p:nvPr/>
        </p:nvSpPr>
        <p:spPr>
          <a:xfrm>
            <a:off x="8094133" y="-17221"/>
            <a:ext cx="4121813" cy="687832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52"/>
                </a:moveTo>
                <a:lnTo>
                  <a:pt x="120000" y="0"/>
                </a:lnTo>
                <a:lnTo>
                  <a:pt x="119408" y="119999"/>
                </a:lnTo>
                <a:lnTo>
                  <a:pt x="109187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0" name="Google Shape;230;p34"/>
          <p:cNvSpPr txBox="1">
            <a:spLocks noGrp="1"/>
          </p:cNvSpPr>
          <p:nvPr>
            <p:ph type="body" idx="1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31" name="Google Shape;231;p34"/>
          <p:cNvSpPr>
            <a:spLocks noGrp="1"/>
          </p:cNvSpPr>
          <p:nvPr>
            <p:ph type="pic" idx="2"/>
          </p:nvPr>
        </p:nvSpPr>
        <p:spPr>
          <a:xfrm>
            <a:off x="550863" y="355600"/>
            <a:ext cx="6959600" cy="3268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232" name="Google Shape;232;p34" descr="Crown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rge Photo and Content - Aqua">
  <p:cSld name="Large Photo and Content - Aqua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>
            <a:spLocks noGrp="1"/>
          </p:cNvSpPr>
          <p:nvPr>
            <p:ph type="pic" idx="2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35" name="Google Shape;235;p35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6" name="Google Shape;236;p35"/>
          <p:cNvSpPr/>
          <p:nvPr/>
        </p:nvSpPr>
        <p:spPr>
          <a:xfrm>
            <a:off x="9387840" y="-10160"/>
            <a:ext cx="2814320" cy="689864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7" name="Google Shape;237;p35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8" name="Google Shape;238;p35"/>
          <p:cNvSpPr txBox="1">
            <a:spLocks noGrp="1"/>
          </p:cNvSpPr>
          <p:nvPr>
            <p:ph type="body" idx="1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39" name="Google Shape;239;p35"/>
          <p:cNvSpPr txBox="1">
            <a:spLocks noGrp="1"/>
          </p:cNvSpPr>
          <p:nvPr>
            <p:ph type="body" idx="3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0" name="Google Shape;240;p35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1" name="Google Shape;241;p35" descr="Crown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rge Photo and Content - Green">
  <p:cSld name="Large Photo and Content - Green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>
            <a:spLocks noGrp="1"/>
          </p:cNvSpPr>
          <p:nvPr>
            <p:ph type="pic" idx="2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4" name="Google Shape;244;p36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5" name="Google Shape;245;p36"/>
          <p:cNvSpPr/>
          <p:nvPr/>
        </p:nvSpPr>
        <p:spPr>
          <a:xfrm>
            <a:off x="9387840" y="-10160"/>
            <a:ext cx="2814320" cy="689864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6" name="Google Shape;246;p36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7" name="Google Shape;247;p36"/>
          <p:cNvSpPr txBox="1">
            <a:spLocks noGrp="1"/>
          </p:cNvSpPr>
          <p:nvPr>
            <p:ph type="body" idx="1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8" name="Google Shape;248;p36"/>
          <p:cNvSpPr txBox="1">
            <a:spLocks noGrp="1"/>
          </p:cNvSpPr>
          <p:nvPr>
            <p:ph type="body" idx="3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9" name="Google Shape;249;p36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0" name="Google Shape;250;p36" descr="Crown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rge Photo and Content - Orange">
  <p:cSld name="Large Photo and Content - Orange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>
            <a:spLocks noGrp="1"/>
          </p:cNvSpPr>
          <p:nvPr>
            <p:ph type="pic" idx="2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53" name="Google Shape;253;p37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4" name="Google Shape;254;p37"/>
          <p:cNvSpPr/>
          <p:nvPr/>
        </p:nvSpPr>
        <p:spPr>
          <a:xfrm>
            <a:off x="9387840" y="-10160"/>
            <a:ext cx="2814320" cy="689864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5" name="Google Shape;255;p37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6" name="Google Shape;256;p37"/>
          <p:cNvSpPr txBox="1">
            <a:spLocks noGrp="1"/>
          </p:cNvSpPr>
          <p:nvPr>
            <p:ph type="body" idx="1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57" name="Google Shape;257;p37"/>
          <p:cNvSpPr txBox="1">
            <a:spLocks noGrp="1"/>
          </p:cNvSpPr>
          <p:nvPr>
            <p:ph type="body" idx="3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58" name="Google Shape;258;p37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9" name="Google Shape;259;p37" descr="Crown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arge Photo and Content - Purple">
  <p:cSld name="Large Photo and Content - Purple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>
            <a:spLocks noGrp="1"/>
          </p:cNvSpPr>
          <p:nvPr>
            <p:ph type="pic" idx="2"/>
          </p:nvPr>
        </p:nvSpPr>
        <p:spPr>
          <a:xfrm>
            <a:off x="436880" y="1544320"/>
            <a:ext cx="6370320" cy="464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62" name="Google Shape;262;p38"/>
          <p:cNvSpPr/>
          <p:nvPr/>
        </p:nvSpPr>
        <p:spPr>
          <a:xfrm flipH="1">
            <a:off x="10576560" y="487680"/>
            <a:ext cx="1615440" cy="638048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3" name="Google Shape;263;p38"/>
          <p:cNvSpPr/>
          <p:nvPr/>
        </p:nvSpPr>
        <p:spPr>
          <a:xfrm>
            <a:off x="9387840" y="-10160"/>
            <a:ext cx="2814320" cy="689864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52"/>
                </a:moveTo>
                <a:lnTo>
                  <a:pt x="119704" y="0"/>
                </a:lnTo>
                <a:lnTo>
                  <a:pt x="119999" y="119823"/>
                </a:lnTo>
                <a:lnTo>
                  <a:pt x="108624" y="120000"/>
                </a:lnTo>
                <a:lnTo>
                  <a:pt x="0" y="15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4" name="Google Shape;264;p38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5" name="Google Shape;265;p38"/>
          <p:cNvSpPr txBox="1">
            <a:spLocks noGrp="1"/>
          </p:cNvSpPr>
          <p:nvPr>
            <p:ph type="body" idx="1"/>
          </p:nvPr>
        </p:nvSpPr>
        <p:spPr>
          <a:xfrm>
            <a:off x="6990080" y="3444240"/>
            <a:ext cx="2834958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66" name="Google Shape;266;p38"/>
          <p:cNvSpPr txBox="1">
            <a:spLocks noGrp="1"/>
          </p:cNvSpPr>
          <p:nvPr>
            <p:ph type="body" idx="3"/>
          </p:nvPr>
        </p:nvSpPr>
        <p:spPr>
          <a:xfrm>
            <a:off x="6990080" y="1554480"/>
            <a:ext cx="283464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67" name="Google Shape;267;p38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8" name="Google Shape;268;p38" descr="Crown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- Aqua">
  <p:cSld name="2 Column - Aqua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/>
          <p:nvPr/>
        </p:nvSpPr>
        <p:spPr>
          <a:xfrm>
            <a:off x="4460240" y="2580640"/>
            <a:ext cx="2854956" cy="429768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1" name="Google Shape;271;p39"/>
          <p:cNvSpPr/>
          <p:nvPr/>
        </p:nvSpPr>
        <p:spPr>
          <a:xfrm rot="10800000" flipH="1">
            <a:off x="-8789" y="-20320"/>
            <a:ext cx="7794716" cy="68986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86840" y="530"/>
                </a:lnTo>
                <a:lnTo>
                  <a:pt x="120000" y="119999"/>
                </a:lnTo>
                <a:lnTo>
                  <a:pt x="156" y="119823"/>
                </a:lnTo>
                <a:cubicBezTo>
                  <a:pt x="104" y="79882"/>
                  <a:pt x="52" y="3994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2" name="Google Shape;272;p39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3" name="Google Shape;273;p39"/>
          <p:cNvSpPr txBox="1">
            <a:spLocks noGrp="1"/>
          </p:cNvSpPr>
          <p:nvPr>
            <p:ph type="body" idx="1"/>
          </p:nvPr>
        </p:nvSpPr>
        <p:spPr>
          <a:xfrm>
            <a:off x="7569200" y="1778000"/>
            <a:ext cx="4175760" cy="4429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74" name="Google Shape;274;p39"/>
          <p:cNvSpPr txBox="1">
            <a:spLocks noGrp="1"/>
          </p:cNvSpPr>
          <p:nvPr>
            <p:ph type="body" idx="2"/>
          </p:nvPr>
        </p:nvSpPr>
        <p:spPr>
          <a:xfrm>
            <a:off x="7569200" y="485726"/>
            <a:ext cx="4175760" cy="1170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75" name="Google Shape;275;p39"/>
          <p:cNvSpPr txBox="1">
            <a:spLocks noGrp="1"/>
          </p:cNvSpPr>
          <p:nvPr>
            <p:ph type="body" idx="3"/>
          </p:nvPr>
        </p:nvSpPr>
        <p:spPr>
          <a:xfrm>
            <a:off x="427039" y="1778000"/>
            <a:ext cx="5272722" cy="442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76" name="Google Shape;276;p39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6702865" cy="119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2 Column - Green">
  <p:cSld name="2_2 Column - Green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/>
          <p:nvPr/>
        </p:nvSpPr>
        <p:spPr>
          <a:xfrm>
            <a:off x="4460240" y="2580640"/>
            <a:ext cx="2854956" cy="429768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9" name="Google Shape;279;p40"/>
          <p:cNvSpPr/>
          <p:nvPr/>
        </p:nvSpPr>
        <p:spPr>
          <a:xfrm rot="10800000" flipH="1">
            <a:off x="-8789" y="-20320"/>
            <a:ext cx="7794716" cy="68986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86840" y="530"/>
                </a:lnTo>
                <a:lnTo>
                  <a:pt x="120000" y="119999"/>
                </a:lnTo>
                <a:lnTo>
                  <a:pt x="156" y="119823"/>
                </a:lnTo>
                <a:cubicBezTo>
                  <a:pt x="104" y="79882"/>
                  <a:pt x="52" y="3994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0" name="Google Shape;280;p40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1" name="Google Shape;281;p40"/>
          <p:cNvSpPr txBox="1">
            <a:spLocks noGrp="1"/>
          </p:cNvSpPr>
          <p:nvPr>
            <p:ph type="body" idx="1"/>
          </p:nvPr>
        </p:nvSpPr>
        <p:spPr>
          <a:xfrm>
            <a:off x="7569200" y="1778000"/>
            <a:ext cx="4175760" cy="4429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82" name="Google Shape;282;p40"/>
          <p:cNvSpPr txBox="1">
            <a:spLocks noGrp="1"/>
          </p:cNvSpPr>
          <p:nvPr>
            <p:ph type="body" idx="2"/>
          </p:nvPr>
        </p:nvSpPr>
        <p:spPr>
          <a:xfrm>
            <a:off x="7569200" y="485726"/>
            <a:ext cx="4175760" cy="1170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43657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83" name="Google Shape;283;p40"/>
          <p:cNvSpPr txBox="1">
            <a:spLocks noGrp="1"/>
          </p:cNvSpPr>
          <p:nvPr>
            <p:ph type="body" idx="3"/>
          </p:nvPr>
        </p:nvSpPr>
        <p:spPr>
          <a:xfrm>
            <a:off x="427039" y="1778000"/>
            <a:ext cx="5272722" cy="442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84" name="Google Shape;284;p40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6702865" cy="119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433388" y="1468658"/>
            <a:ext cx="11315472" cy="4773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- Orange">
  <p:cSld name="2 Column - Orange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"/>
          <p:cNvSpPr/>
          <p:nvPr/>
        </p:nvSpPr>
        <p:spPr>
          <a:xfrm>
            <a:off x="4460240" y="2580640"/>
            <a:ext cx="2854956" cy="429768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7" name="Google Shape;287;p41"/>
          <p:cNvSpPr/>
          <p:nvPr/>
        </p:nvSpPr>
        <p:spPr>
          <a:xfrm rot="10800000" flipH="1">
            <a:off x="-8789" y="-20320"/>
            <a:ext cx="7794716" cy="68986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86840" y="530"/>
                </a:lnTo>
                <a:lnTo>
                  <a:pt x="120000" y="119999"/>
                </a:lnTo>
                <a:lnTo>
                  <a:pt x="156" y="119823"/>
                </a:lnTo>
                <a:cubicBezTo>
                  <a:pt x="104" y="79882"/>
                  <a:pt x="52" y="3994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8" name="Google Shape;288;p41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9" name="Google Shape;289;p41"/>
          <p:cNvSpPr txBox="1">
            <a:spLocks noGrp="1"/>
          </p:cNvSpPr>
          <p:nvPr>
            <p:ph type="body" idx="1"/>
          </p:nvPr>
        </p:nvSpPr>
        <p:spPr>
          <a:xfrm>
            <a:off x="7569200" y="1778000"/>
            <a:ext cx="4175760" cy="4429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90" name="Google Shape;290;p41"/>
          <p:cNvSpPr txBox="1">
            <a:spLocks noGrp="1"/>
          </p:cNvSpPr>
          <p:nvPr>
            <p:ph type="body" idx="2"/>
          </p:nvPr>
        </p:nvSpPr>
        <p:spPr>
          <a:xfrm>
            <a:off x="7569200" y="485726"/>
            <a:ext cx="4175760" cy="1170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FCB24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91" name="Google Shape;291;p41"/>
          <p:cNvSpPr txBox="1">
            <a:spLocks noGrp="1"/>
          </p:cNvSpPr>
          <p:nvPr>
            <p:ph type="body" idx="3"/>
          </p:nvPr>
        </p:nvSpPr>
        <p:spPr>
          <a:xfrm>
            <a:off x="427039" y="1778000"/>
            <a:ext cx="5272722" cy="442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92" name="Google Shape;292;p41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6702865" cy="119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- Purple">
  <p:cSld name="2 Column - Purple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2"/>
          <p:cNvSpPr/>
          <p:nvPr/>
        </p:nvSpPr>
        <p:spPr>
          <a:xfrm>
            <a:off x="4460240" y="2580640"/>
            <a:ext cx="2854956" cy="429768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5" name="Google Shape;295;p42"/>
          <p:cNvSpPr/>
          <p:nvPr/>
        </p:nvSpPr>
        <p:spPr>
          <a:xfrm rot="10800000" flipH="1">
            <a:off x="-8789" y="-20320"/>
            <a:ext cx="7794716" cy="68986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86840" y="530"/>
                </a:lnTo>
                <a:lnTo>
                  <a:pt x="120000" y="119999"/>
                </a:lnTo>
                <a:lnTo>
                  <a:pt x="156" y="119823"/>
                </a:lnTo>
                <a:cubicBezTo>
                  <a:pt x="104" y="79882"/>
                  <a:pt x="52" y="39941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6" name="Google Shape;296;p42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7" name="Google Shape;297;p42"/>
          <p:cNvSpPr txBox="1">
            <a:spLocks noGrp="1"/>
          </p:cNvSpPr>
          <p:nvPr>
            <p:ph type="body" idx="1"/>
          </p:nvPr>
        </p:nvSpPr>
        <p:spPr>
          <a:xfrm>
            <a:off x="7569200" y="1778000"/>
            <a:ext cx="4175760" cy="4429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98" name="Google Shape;298;p42"/>
          <p:cNvSpPr txBox="1">
            <a:spLocks noGrp="1"/>
          </p:cNvSpPr>
          <p:nvPr>
            <p:ph type="body" idx="2"/>
          </p:nvPr>
        </p:nvSpPr>
        <p:spPr>
          <a:xfrm>
            <a:off x="7569200" y="485726"/>
            <a:ext cx="4175760" cy="1170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99" name="Google Shape;299;p42"/>
          <p:cNvSpPr txBox="1">
            <a:spLocks noGrp="1"/>
          </p:cNvSpPr>
          <p:nvPr>
            <p:ph type="body" idx="3"/>
          </p:nvPr>
        </p:nvSpPr>
        <p:spPr>
          <a:xfrm>
            <a:off x="427039" y="1778000"/>
            <a:ext cx="5272722" cy="442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00" name="Google Shape;300;p42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6702865" cy="119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 flipH="1">
            <a:off x="-817" y="-3766"/>
            <a:ext cx="17717315" cy="687023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19991" y="54"/>
                </a:lnTo>
                <a:cubicBezTo>
                  <a:pt x="120020" y="39986"/>
                  <a:pt x="119962" y="80067"/>
                  <a:pt x="119991" y="119999"/>
                </a:cubicBezTo>
                <a:lnTo>
                  <a:pt x="34895" y="119999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433388" y="1468658"/>
            <a:ext cx="11315472" cy="4773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47" name="Google Shape;47;p6" descr="Crown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Photos, Content - Orange">
  <p:cSld name="Title, 2 Photos, Content - Orange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5639262" y="4838699"/>
            <a:ext cx="2019301" cy="201930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6085384" y="762000"/>
            <a:ext cx="566407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6085840" y="2233246"/>
            <a:ext cx="5663248" cy="3948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3" name="Google Shape;53;p7"/>
          <p:cNvSpPr>
            <a:spLocks noGrp="1"/>
          </p:cNvSpPr>
          <p:nvPr>
            <p:ph type="pic" idx="2"/>
          </p:nvPr>
        </p:nvSpPr>
        <p:spPr>
          <a:xfrm>
            <a:off x="0" y="1"/>
            <a:ext cx="5635625" cy="3330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4" name="Google Shape;54;p7"/>
          <p:cNvSpPr>
            <a:spLocks noGrp="1"/>
          </p:cNvSpPr>
          <p:nvPr>
            <p:ph type="pic" idx="3"/>
          </p:nvPr>
        </p:nvSpPr>
        <p:spPr>
          <a:xfrm>
            <a:off x="-1" y="3393323"/>
            <a:ext cx="5635625" cy="3464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Green">
  <p:cSld name="Title and Content - Gree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1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8" name="Google Shape;58;p8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8"/>
          <p:cNvSpPr/>
          <p:nvPr/>
        </p:nvSpPr>
        <p:spPr>
          <a:xfrm flipH="1">
            <a:off x="0" y="-5972"/>
            <a:ext cx="1671090" cy="686956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- Blue">
  <p:cSld name="Title and Content - Blu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1706880" y="1470467"/>
            <a:ext cx="10046459" cy="4734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/>
          <p:nvPr/>
        </p:nvSpPr>
        <p:spPr>
          <a:xfrm>
            <a:off x="0" y="1554040"/>
            <a:ext cx="991514" cy="530955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" name="Google Shape;65;p9"/>
          <p:cNvSpPr/>
          <p:nvPr/>
        </p:nvSpPr>
        <p:spPr>
          <a:xfrm flipH="1">
            <a:off x="0" y="-5972"/>
            <a:ext cx="1671090" cy="686956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104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1718937" y="365126"/>
            <a:ext cx="10030518" cy="97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Divider - Light Blue">
  <p:cSld name="Section Divider - Light Blu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/>
          <p:nvPr/>
        </p:nvSpPr>
        <p:spPr>
          <a:xfrm flipH="1">
            <a:off x="8779932" y="12701"/>
            <a:ext cx="3412065" cy="68580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9" name="Google Shape;69;p10"/>
          <p:cNvSpPr/>
          <p:nvPr/>
        </p:nvSpPr>
        <p:spPr>
          <a:xfrm>
            <a:off x="1909231" y="-8466"/>
            <a:ext cx="10299095" cy="687871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202"/>
                </a:lnTo>
                <a:lnTo>
                  <a:pt x="120000" y="119999"/>
                </a:lnTo>
                <a:lnTo>
                  <a:pt x="109728" y="120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557561" y="3886200"/>
            <a:ext cx="6952372" cy="14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entury Gothic"/>
              <a:buNone/>
              <a:defRPr sz="4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557560" y="5393267"/>
            <a:ext cx="6960840" cy="986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E9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E9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pic>
        <p:nvPicPr>
          <p:cNvPr id="72" name="Google Shape;72;p10" descr="Crown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 rot="10800000">
            <a:off x="10972799" y="-6021"/>
            <a:ext cx="1231237" cy="1231237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439615" y="1468315"/>
            <a:ext cx="11309839" cy="4708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" name="Google Shape;14;p1" descr="CrownWhite.png"/>
          <p:cNvPicPr preferRelativeResize="0"/>
          <p:nvPr/>
        </p:nvPicPr>
        <p:blipFill rotWithShape="1">
          <a:blip r:embed="rId43">
            <a:alphaModFix/>
          </a:blip>
          <a:srcRect/>
          <a:stretch/>
        </p:blipFill>
        <p:spPr>
          <a:xfrm>
            <a:off x="11613757" y="141271"/>
            <a:ext cx="434664" cy="34018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thevinepop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peopleofpraise.org/" TargetMode="External"/><Relationship Id="rId5" Type="http://schemas.openxmlformats.org/officeDocument/2006/relationships/hyperlink" Target="https://www.linkedin.com/company/people-of-praise-inc" TargetMode="External"/><Relationship Id="rId4" Type="http://schemas.openxmlformats.org/officeDocument/2006/relationships/hyperlink" Target="https://twitter.com/peopleofpraise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3"/>
          <p:cNvSpPr txBox="1">
            <a:spLocks noGrp="1"/>
          </p:cNvSpPr>
          <p:nvPr>
            <p:ph type="title"/>
          </p:nvPr>
        </p:nvSpPr>
        <p:spPr>
          <a:xfrm>
            <a:off x="1173450" y="1730125"/>
            <a:ext cx="9845100" cy="9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lang="en-US" sz="4200"/>
              <a:t>Amy Barrett - Link to People of Praise </a:t>
            </a:r>
            <a:endParaRPr sz="4200"/>
          </a:p>
        </p:txBody>
      </p:sp>
      <p:sp>
        <p:nvSpPr>
          <p:cNvPr id="306" name="Google Shape;306;p43"/>
          <p:cNvSpPr txBox="1">
            <a:spLocks noGrp="1"/>
          </p:cNvSpPr>
          <p:nvPr>
            <p:ph type="body" idx="4294967295"/>
          </p:nvPr>
        </p:nvSpPr>
        <p:spPr>
          <a:xfrm>
            <a:off x="2626658" y="3619216"/>
            <a:ext cx="69387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None/>
            </a:pPr>
            <a:r>
              <a:rPr lang="en-US" sz="2200"/>
              <a:t>Study on the systematic removal of evidence connecting Amy Barrett, a SCOTUS nominee, to a religious group known as “People of Praise” </a:t>
            </a:r>
            <a:endParaRPr sz="2200"/>
          </a:p>
        </p:txBody>
      </p:sp>
      <p:sp>
        <p:nvSpPr>
          <p:cNvPr id="307" name="Google Shape;307;p43"/>
          <p:cNvSpPr txBox="1">
            <a:spLocks noGrp="1"/>
          </p:cNvSpPr>
          <p:nvPr>
            <p:ph type="body" idx="4294967295"/>
          </p:nvPr>
        </p:nvSpPr>
        <p:spPr>
          <a:xfrm>
            <a:off x="3897300" y="5472325"/>
            <a:ext cx="4397400" cy="8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en-US"/>
              <a:t>Study conducted by Udith Prabhu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en-US"/>
              <a:t>CS 895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November 29, 2016</a:t>
            </a:r>
            <a:endParaRPr/>
          </a:p>
        </p:txBody>
      </p:sp>
      <p:sp>
        <p:nvSpPr>
          <p:cNvPr id="308" name="Google Shape;308;p43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2"/>
          <p:cNvSpPr txBox="1">
            <a:spLocks noGrp="1"/>
          </p:cNvSpPr>
          <p:nvPr>
            <p:ph type="title"/>
          </p:nvPr>
        </p:nvSpPr>
        <p:spPr>
          <a:xfrm>
            <a:off x="111215" y="91326"/>
            <a:ext cx="11309700" cy="9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/>
              <a:t>Finding mentions of Amy Barrett in the tweets of the account’s followers</a:t>
            </a:r>
            <a:endParaRPr sz="3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7" name="Google Shape;397;p52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398" name="Google Shape;398;p52"/>
          <p:cNvSpPr txBox="1"/>
          <p:nvPr/>
        </p:nvSpPr>
        <p:spPr>
          <a:xfrm>
            <a:off x="296625" y="1181275"/>
            <a:ext cx="11124300" cy="52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boto Mono"/>
                <a:ea typeface="Roboto Mono"/>
                <a:cs typeface="Roboto Mono"/>
                <a:sym typeface="Roboto Mono"/>
              </a:rPr>
              <a:t>&gt; python3 getFollowers.py mconey &gt; followers.txt; cat followers.txt | wc -l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boto Mono"/>
                <a:ea typeface="Roboto Mono"/>
                <a:cs typeface="Roboto Mono"/>
                <a:sym typeface="Roboto Mono"/>
              </a:rPr>
              <a:t>   17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boto Mono"/>
                <a:ea typeface="Roboto Mono"/>
                <a:cs typeface="Roboto Mono"/>
                <a:sym typeface="Roboto Mono"/>
              </a:rPr>
              <a:t>&gt; cat followers.txt | head -n 5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boto Mono"/>
                <a:ea typeface="Roboto Mono"/>
                <a:cs typeface="Roboto Mono"/>
                <a:sym typeface="Roboto Mono"/>
              </a:rPr>
              <a:t>TotalNiners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boto Mono"/>
                <a:ea typeface="Roboto Mono"/>
                <a:cs typeface="Roboto Mono"/>
                <a:sym typeface="Roboto Mono"/>
              </a:rPr>
              <a:t>peopleofpraise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boto Mono"/>
                <a:ea typeface="Roboto Mono"/>
                <a:cs typeface="Roboto Mono"/>
                <a:sym typeface="Roboto Mono"/>
              </a:rPr>
              <a:t>joncassady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boto Mono"/>
                <a:ea typeface="Roboto Mono"/>
                <a:cs typeface="Roboto Mono"/>
                <a:sym typeface="Roboto Mono"/>
              </a:rPr>
              <a:t>deliriousguy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boto Mono"/>
                <a:ea typeface="Roboto Mono"/>
                <a:cs typeface="Roboto Mono"/>
                <a:sym typeface="Roboto Mono"/>
              </a:rPr>
              <a:t>_Justinw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boto Mono"/>
                <a:ea typeface="Roboto Mono"/>
                <a:cs typeface="Roboto Mono"/>
                <a:sym typeface="Roboto Mono"/>
              </a:rPr>
              <a:t>&gt; python3 getTweets.py followers.txt | grep "[^a-zA-Z](amy|barrett|coney)[^a-zA-Z]" | awk ‘{ print $1 }’ &gt; mentions.txt; cat mentions.txt | wc -l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boto Mono"/>
                <a:ea typeface="Roboto Mono"/>
                <a:cs typeface="Roboto Mono"/>
                <a:sym typeface="Roboto Mono"/>
              </a:rPr>
              <a:t>   18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boto Mono"/>
                <a:ea typeface="Roboto Mono"/>
                <a:cs typeface="Roboto Mono"/>
                <a:sym typeface="Roboto Mono"/>
              </a:rPr>
              <a:t>&gt; cat mentions.txt | head -n 5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boto Mono"/>
                <a:ea typeface="Roboto Mono"/>
                <a:cs typeface="Roboto Mono"/>
                <a:sym typeface="Roboto Mono"/>
              </a:rPr>
              <a:t>https://twitter.com/twitter/statuses/1314024691753979904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boto Mono"/>
                <a:ea typeface="Roboto Mono"/>
                <a:cs typeface="Roboto Mono"/>
                <a:sym typeface="Roboto Mono"/>
              </a:rPr>
              <a:t>https://twitter.com/twitter/statuses/1310209835133276160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boto Mono"/>
                <a:ea typeface="Roboto Mono"/>
                <a:cs typeface="Roboto Mono"/>
                <a:sym typeface="Roboto Mono"/>
              </a:rPr>
              <a:t>https://twitter.com/twitter/statuses/1016340126711140352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boto Mono"/>
                <a:ea typeface="Roboto Mono"/>
                <a:cs typeface="Roboto Mono"/>
                <a:sym typeface="Roboto Mono"/>
              </a:rPr>
              <a:t>https://twitter.com/twitter/statuses/299544173411962880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boto Mono"/>
                <a:ea typeface="Roboto Mono"/>
                <a:cs typeface="Roboto Mono"/>
                <a:sym typeface="Roboto Mono"/>
              </a:rPr>
              <a:t>https://twitter.com/twitter/statuses/24761693024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9" name="Google Shape;399;p52"/>
          <p:cNvSpPr txBox="1"/>
          <p:nvPr/>
        </p:nvSpPr>
        <p:spPr>
          <a:xfrm>
            <a:off x="111225" y="6502150"/>
            <a:ext cx="1028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CS895				“Amy Barrett - Link to People of Praise” a study by Udith Prabhu			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3"/>
          <p:cNvSpPr txBox="1">
            <a:spLocks noGrp="1"/>
          </p:cNvSpPr>
          <p:nvPr>
            <p:ph type="title"/>
          </p:nvPr>
        </p:nvSpPr>
        <p:spPr>
          <a:xfrm>
            <a:off x="111215" y="1"/>
            <a:ext cx="11309700" cy="9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 sz="3000"/>
              <a:t>Mentions of Amy Barrett and her family in one of the group member’s tweets</a:t>
            </a:r>
            <a:endParaRPr sz="30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5" name="Google Shape;405;p53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406" name="Google Shape;40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800" y="1005263"/>
            <a:ext cx="4572315" cy="496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1875" y="971399"/>
            <a:ext cx="4816224" cy="153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1875" y="2748289"/>
            <a:ext cx="4816225" cy="1482531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3"/>
          <p:cNvSpPr txBox="1"/>
          <p:nvPr/>
        </p:nvSpPr>
        <p:spPr>
          <a:xfrm>
            <a:off x="6471775" y="4130263"/>
            <a:ext cx="41364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entury Gothic"/>
                <a:ea typeface="Century Gothic"/>
                <a:cs typeface="Century Gothic"/>
                <a:sym typeface="Century Gothic"/>
              </a:rPr>
              <a:t>https://twitter.com/_Justinw/status/280255602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0" name="Google Shape;410;p53"/>
          <p:cNvSpPr txBox="1"/>
          <p:nvPr/>
        </p:nvSpPr>
        <p:spPr>
          <a:xfrm>
            <a:off x="6230525" y="2445350"/>
            <a:ext cx="44577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entury Gothic"/>
                <a:ea typeface="Century Gothic"/>
                <a:cs typeface="Century Gothic"/>
                <a:sym typeface="Century Gothic"/>
              </a:rPr>
              <a:t>https://twitter.com/_Justinw/status/24761693024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1" name="Google Shape;411;p53"/>
          <p:cNvSpPr txBox="1"/>
          <p:nvPr/>
        </p:nvSpPr>
        <p:spPr>
          <a:xfrm>
            <a:off x="1964963" y="5944975"/>
            <a:ext cx="295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https://twitter.com/meconey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12" name="Google Shape;412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1875" y="4472001"/>
            <a:ext cx="4816224" cy="1503577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3"/>
          <p:cNvSpPr txBox="1"/>
          <p:nvPr/>
        </p:nvSpPr>
        <p:spPr>
          <a:xfrm>
            <a:off x="6131888" y="5975575"/>
            <a:ext cx="48162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entury Gothic"/>
                <a:ea typeface="Century Gothic"/>
                <a:cs typeface="Century Gothic"/>
                <a:sym typeface="Century Gothic"/>
              </a:rPr>
              <a:t>https://twitter.com/_Justinw/status/1178517639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4" name="Google Shape;414;p53"/>
          <p:cNvSpPr txBox="1"/>
          <p:nvPr/>
        </p:nvSpPr>
        <p:spPr>
          <a:xfrm>
            <a:off x="111225" y="6502150"/>
            <a:ext cx="1028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CS895				“Amy Barrett - Link to People of Praise” a study by Udith Prabhu			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4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/>
              <a:t>Possible alternate accounts of the group</a:t>
            </a:r>
            <a:endParaRPr sz="3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0" name="Google Shape;420;p54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421" name="Google Shape;421;p54"/>
          <p:cNvSpPr txBox="1"/>
          <p:nvPr/>
        </p:nvSpPr>
        <p:spPr>
          <a:xfrm>
            <a:off x="1718925" y="1828950"/>
            <a:ext cx="9476400" cy="31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Roboto Mono"/>
                <a:ea typeface="Roboto Mono"/>
                <a:cs typeface="Roboto Mono"/>
                <a:sym typeface="Roboto Mono"/>
              </a:rPr>
              <a:t>&gt; curl -s "http://web.archive.org/cdx/search/cdx?url=https://twitter.com/peopleofpraise&amp;matchType=prefix" | awk '{</a:t>
            </a:r>
            <a:r>
              <a:rPr lang="en-US" sz="1500">
                <a:solidFill>
                  <a:srgbClr val="7F7F7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500">
                <a:latin typeface="Roboto Mono"/>
                <a:ea typeface="Roboto Mono"/>
                <a:cs typeface="Roboto Mono"/>
                <a:sym typeface="Roboto Mono"/>
              </a:rPr>
              <a:t>print $2 " " $3</a:t>
            </a:r>
            <a:r>
              <a:rPr lang="en-US" sz="1500">
                <a:solidFill>
                  <a:srgbClr val="7F7F7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500">
                <a:latin typeface="Roboto Mono"/>
                <a:ea typeface="Roboto Mono"/>
                <a:cs typeface="Roboto Mono"/>
                <a:sym typeface="Roboto Mono"/>
              </a:rPr>
              <a:t>}' | sort | uniq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Roboto Mono"/>
                <a:ea typeface="Roboto Mono"/>
                <a:cs typeface="Roboto Mono"/>
                <a:sym typeface="Roboto Mono"/>
              </a:rPr>
              <a:t>20191010042711 https://twitter.com/</a:t>
            </a:r>
            <a:r>
              <a:rPr lang="en-US" sz="15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peopleofpraise1</a:t>
            </a:r>
            <a:r>
              <a:rPr lang="en-US" sz="1500">
                <a:latin typeface="Roboto Mono"/>
                <a:ea typeface="Roboto Mono"/>
                <a:cs typeface="Roboto Mono"/>
                <a:sym typeface="Roboto Mono"/>
              </a:rPr>
              <a:t>/status/1182147781466771457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Roboto Mono"/>
                <a:ea typeface="Roboto Mono"/>
                <a:cs typeface="Roboto Mono"/>
                <a:sym typeface="Roboto Mono"/>
              </a:rPr>
              <a:t>20191101045427 https://twitter.com/peopleofpraise1/status/1190127210704846848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Roboto Mono"/>
                <a:ea typeface="Roboto Mono"/>
                <a:cs typeface="Roboto Mono"/>
                <a:sym typeface="Roboto Mono"/>
              </a:rPr>
              <a:t>20200514033514 https://twitter.com/</a:t>
            </a:r>
            <a:r>
              <a:rPr lang="en-US" sz="15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peopleofpraise2</a:t>
            </a:r>
            <a:r>
              <a:rPr lang="en-US" sz="1500">
                <a:latin typeface="Roboto Mono"/>
                <a:ea typeface="Roboto Mono"/>
                <a:cs typeface="Roboto Mono"/>
                <a:sym typeface="Roboto Mono"/>
              </a:rPr>
              <a:t>/status/1260728017401208832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Roboto Mono"/>
                <a:ea typeface="Roboto Mono"/>
                <a:cs typeface="Roboto Mono"/>
                <a:sym typeface="Roboto Mono"/>
              </a:rPr>
              <a:t>20200920040227 https://twitter.com/</a:t>
            </a:r>
            <a:r>
              <a:rPr lang="en-US" sz="15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peopleofpraise</a:t>
            </a:r>
            <a:r>
              <a:rPr lang="en-US" sz="1500">
                <a:latin typeface="Roboto Mono"/>
                <a:ea typeface="Roboto Mono"/>
                <a:cs typeface="Roboto Mono"/>
                <a:sym typeface="Roboto Mono"/>
              </a:rPr>
              <a:t>?prefetchTimestamp=1600574547226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Roboto Mono"/>
                <a:ea typeface="Roboto Mono"/>
                <a:cs typeface="Roboto Mono"/>
                <a:sym typeface="Roboto Mono"/>
              </a:rPr>
              <a:t>20200920040240 https://twitter.com/peopleofpraise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Roboto Mono"/>
                <a:ea typeface="Roboto Mono"/>
                <a:cs typeface="Roboto Mono"/>
                <a:sym typeface="Roboto Mono"/>
              </a:rPr>
              <a:t>20201001045721 https://twitter.com/peopleofpraise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Roboto Mono"/>
                <a:ea typeface="Roboto Mono"/>
                <a:cs typeface="Roboto Mono"/>
                <a:sym typeface="Roboto Mono"/>
              </a:rPr>
              <a:t>20201007020533 https://twitter.com/peopleofpraise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2" name="Google Shape;422;p54"/>
          <p:cNvSpPr txBox="1"/>
          <p:nvPr/>
        </p:nvSpPr>
        <p:spPr>
          <a:xfrm>
            <a:off x="3597150" y="5343350"/>
            <a:ext cx="4997700" cy="8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Prefix search yields tweets from three different accounts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@peopleofpraise, @peopleofpraise1, @peopleofpraise2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3" name="Google Shape;423;p54"/>
          <p:cNvSpPr txBox="1"/>
          <p:nvPr/>
        </p:nvSpPr>
        <p:spPr>
          <a:xfrm>
            <a:off x="111225" y="6502150"/>
            <a:ext cx="1028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CS895				“Amy Barrett - Link to People of Praise” a study by Udith Prabhu			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5"/>
          <p:cNvSpPr txBox="1">
            <a:spLocks noGrp="1"/>
          </p:cNvSpPr>
          <p:nvPr>
            <p:ph type="title"/>
          </p:nvPr>
        </p:nvSpPr>
        <p:spPr>
          <a:xfrm>
            <a:off x="111215" y="-32224"/>
            <a:ext cx="11309700" cy="9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Current status of the other Twitter Accounts</a:t>
            </a:r>
            <a:endParaRPr/>
          </a:p>
        </p:txBody>
      </p:sp>
      <p:sp>
        <p:nvSpPr>
          <p:cNvPr id="429" name="Google Shape;429;p55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rgbClr val="7F7F7F"/>
                </a:solidFill>
              </a:rPr>
              <a:t>13</a:t>
            </a:fld>
            <a:endParaRPr>
              <a:solidFill>
                <a:srgbClr val="7F7F7F"/>
              </a:solidFill>
            </a:endParaRPr>
          </a:p>
        </p:txBody>
      </p:sp>
      <p:pic>
        <p:nvPicPr>
          <p:cNvPr id="430" name="Google Shape;43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950" y="939175"/>
            <a:ext cx="2917125" cy="242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31" name="Google Shape;43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638" y="3720663"/>
            <a:ext cx="2803749" cy="242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32" name="Google Shape;432;p55"/>
          <p:cNvSpPr txBox="1"/>
          <p:nvPr/>
        </p:nvSpPr>
        <p:spPr>
          <a:xfrm>
            <a:off x="448911" y="3360400"/>
            <a:ext cx="2917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entury Gothic"/>
                <a:ea typeface="Century Gothic"/>
                <a:cs typeface="Century Gothic"/>
                <a:sym typeface="Century Gothic"/>
              </a:rPr>
              <a:t>https://twitter.com/peopleofpraise1/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3" name="Google Shape;433;p55"/>
          <p:cNvSpPr txBox="1"/>
          <p:nvPr/>
        </p:nvSpPr>
        <p:spPr>
          <a:xfrm>
            <a:off x="478000" y="6146725"/>
            <a:ext cx="2859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entury Gothic"/>
                <a:ea typeface="Century Gothic"/>
                <a:cs typeface="Century Gothic"/>
                <a:sym typeface="Century Gothic"/>
              </a:rPr>
              <a:t>https://twitter.com/peopleofpraise2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4" name="Google Shape;434;p55"/>
          <p:cNvSpPr txBox="1"/>
          <p:nvPr/>
        </p:nvSpPr>
        <p:spPr>
          <a:xfrm>
            <a:off x="111225" y="6502150"/>
            <a:ext cx="1028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CS895				“Amy Barrett - Link to People of Praise” a study by Udith Prabhu			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5" name="Google Shape;435;p55"/>
          <p:cNvSpPr txBox="1"/>
          <p:nvPr/>
        </p:nvSpPr>
        <p:spPr>
          <a:xfrm>
            <a:off x="4116250" y="1375300"/>
            <a:ext cx="7633200" cy="45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Century Gothic"/>
              <a:buChar char="●"/>
            </a:pPr>
            <a:r>
              <a:rPr lang="en-US" sz="1900">
                <a:latin typeface="Century Gothic"/>
                <a:ea typeface="Century Gothic"/>
                <a:cs typeface="Century Gothic"/>
                <a:sym typeface="Century Gothic"/>
              </a:rPr>
              <a:t>Status</a:t>
            </a:r>
            <a:endParaRPr sz="1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492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Century Gothic"/>
              <a:buChar char="○"/>
            </a:pPr>
            <a:r>
              <a:rPr lang="en-US" sz="1900">
                <a:latin typeface="Century Gothic"/>
                <a:ea typeface="Century Gothic"/>
                <a:cs typeface="Century Gothic"/>
                <a:sym typeface="Century Gothic"/>
              </a:rPr>
              <a:t>@peopleofpraise1 - Suspended</a:t>
            </a:r>
            <a:endParaRPr sz="1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492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Century Gothic"/>
              <a:buChar char="○"/>
            </a:pPr>
            <a:r>
              <a:rPr lang="en-US" sz="1900">
                <a:latin typeface="Century Gothic"/>
                <a:ea typeface="Century Gothic"/>
                <a:cs typeface="Century Gothic"/>
                <a:sym typeface="Century Gothic"/>
              </a:rPr>
              <a:t>@peopleofpraise2 - Active</a:t>
            </a:r>
            <a:endParaRPr sz="1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92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Century Gothic"/>
              <a:buChar char="●"/>
            </a:pPr>
            <a:r>
              <a:rPr lang="en-US" sz="1900">
                <a:latin typeface="Century Gothic"/>
                <a:ea typeface="Century Gothic"/>
                <a:cs typeface="Century Gothic"/>
                <a:sym typeface="Century Gothic"/>
              </a:rPr>
              <a:t>Created on</a:t>
            </a:r>
            <a:endParaRPr sz="1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492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Century Gothic"/>
              <a:buChar char="○"/>
            </a:pPr>
            <a:r>
              <a:rPr lang="en-US" sz="1900">
                <a:latin typeface="Century Gothic"/>
                <a:ea typeface="Century Gothic"/>
                <a:cs typeface="Century Gothic"/>
                <a:sym typeface="Century Gothic"/>
              </a:rPr>
              <a:t>@peopleofpraise1 - Before 2019-10-10 </a:t>
            </a:r>
            <a:endParaRPr sz="1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492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Century Gothic"/>
              <a:buChar char="○"/>
            </a:pPr>
            <a:r>
              <a:rPr lang="en-US" sz="1900">
                <a:latin typeface="Century Gothic"/>
                <a:ea typeface="Century Gothic"/>
                <a:cs typeface="Century Gothic"/>
                <a:sym typeface="Century Gothic"/>
              </a:rPr>
              <a:t>@peopleofpraise2 - 2020-05</a:t>
            </a:r>
            <a:endParaRPr sz="1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92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Century Gothic"/>
              <a:buChar char="●"/>
            </a:pPr>
            <a:r>
              <a:rPr lang="en-US" sz="1900">
                <a:latin typeface="Century Gothic"/>
                <a:ea typeface="Century Gothic"/>
                <a:cs typeface="Century Gothic"/>
                <a:sym typeface="Century Gothic"/>
              </a:rPr>
              <a:t>First Archived</a:t>
            </a:r>
            <a:endParaRPr sz="1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492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Century Gothic"/>
              <a:buChar char="○"/>
            </a:pPr>
            <a:r>
              <a:rPr lang="en-US" sz="1900">
                <a:latin typeface="Century Gothic"/>
                <a:ea typeface="Century Gothic"/>
                <a:cs typeface="Century Gothic"/>
                <a:sym typeface="Century Gothic"/>
              </a:rPr>
              <a:t>@peopleofpraise1 - 2019-10-10</a:t>
            </a:r>
            <a:endParaRPr sz="1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492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Century Gothic"/>
              <a:buChar char="○"/>
            </a:pPr>
            <a:r>
              <a:rPr lang="en-US" sz="1900">
                <a:latin typeface="Century Gothic"/>
                <a:ea typeface="Century Gothic"/>
                <a:cs typeface="Century Gothic"/>
                <a:sym typeface="Century Gothic"/>
              </a:rPr>
              <a:t>@peopleofpraise2 - 2020-05-14</a:t>
            </a:r>
            <a:endParaRPr sz="1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92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Century Gothic"/>
              <a:buChar char="●"/>
            </a:pPr>
            <a:r>
              <a:rPr lang="en-US" sz="1900">
                <a:latin typeface="Century Gothic"/>
                <a:ea typeface="Century Gothic"/>
                <a:cs typeface="Century Gothic"/>
                <a:sym typeface="Century Gothic"/>
              </a:rPr>
              <a:t>High possibility of being fake as one account is suspended and the other has minimal account activities.</a:t>
            </a:r>
            <a:endParaRPr sz="19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6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11309839" cy="97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/>
              <a:t>Deleted tweets of @peopleofpraise1</a:t>
            </a:r>
            <a:endParaRPr sz="3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1" name="Google Shape;441;p56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14</a:t>
            </a:fld>
            <a:endParaRPr sz="1200" b="0" i="0" u="none" strike="noStrike" cap="non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42" name="Google Shape;44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100" y="2405425"/>
            <a:ext cx="5448974" cy="19378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43" name="Google Shape;443;p56"/>
          <p:cNvSpPr txBox="1"/>
          <p:nvPr/>
        </p:nvSpPr>
        <p:spPr>
          <a:xfrm>
            <a:off x="152400" y="4451400"/>
            <a:ext cx="55827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entury Gothic"/>
                <a:ea typeface="Century Gothic"/>
                <a:cs typeface="Century Gothic"/>
                <a:sym typeface="Century Gothic"/>
              </a:rPr>
              <a:t>http://web.archive.org/web/20191010042711/https://twitter.com/peopleofpraise1/status/1182147781466771457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44" name="Google Shape;444;p56"/>
          <p:cNvPicPr preferRelativeResize="0"/>
          <p:nvPr/>
        </p:nvPicPr>
        <p:blipFill rotWithShape="1">
          <a:blip r:embed="rId4">
            <a:alphaModFix/>
          </a:blip>
          <a:srcRect t="3297"/>
          <a:stretch/>
        </p:blipFill>
        <p:spPr>
          <a:xfrm>
            <a:off x="5798143" y="2421800"/>
            <a:ext cx="6068557" cy="19378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45" name="Google Shape;445;p56"/>
          <p:cNvSpPr txBox="1"/>
          <p:nvPr/>
        </p:nvSpPr>
        <p:spPr>
          <a:xfrm>
            <a:off x="5798150" y="4450750"/>
            <a:ext cx="5931000" cy="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entury Gothic"/>
                <a:ea typeface="Century Gothic"/>
                <a:cs typeface="Century Gothic"/>
                <a:sym typeface="Century Gothic"/>
              </a:rPr>
              <a:t>http://web.archive.org/web/20191010042711/https://twitter.com/peopleofpraise1/status/1182147781466771457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6" name="Google Shape;446;p56"/>
          <p:cNvSpPr txBox="1"/>
          <p:nvPr/>
        </p:nvSpPr>
        <p:spPr>
          <a:xfrm>
            <a:off x="593125" y="5936050"/>
            <a:ext cx="104043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entury Gothic"/>
                <a:ea typeface="Century Gothic"/>
                <a:cs typeface="Century Gothic"/>
                <a:sym typeface="Century Gothic"/>
              </a:rPr>
              <a:t>Possibility of a different website?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7" name="Google Shape;447;p56"/>
          <p:cNvSpPr txBox="1"/>
          <p:nvPr/>
        </p:nvSpPr>
        <p:spPr>
          <a:xfrm>
            <a:off x="286100" y="1336425"/>
            <a:ext cx="11580600" cy="11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&gt; curl -s "http://web.archive.org/cdx/search/cdx?url=http://twitter.com/peopleofpraise1&amp;matchType=prefix" | awk '{print "http://web.archive.org/web/" $2 "/" $3}' | sort | uniq;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http://web.archive.org/web/20191010042711/https://twitter.com/peopleofpraise1/status/1182147781466771457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http://web.archive.org/web/20191101045427/https://twitter.com/peopleofpraise1/status/1190127210704846848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8" name="Google Shape;448;p56"/>
          <p:cNvSpPr txBox="1"/>
          <p:nvPr/>
        </p:nvSpPr>
        <p:spPr>
          <a:xfrm>
            <a:off x="111225" y="6502150"/>
            <a:ext cx="1028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CS895				“Amy Barrett - Link to People of Praise” a study by Udith Prabhu			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9" name="Google Shape;449;p56"/>
          <p:cNvSpPr txBox="1"/>
          <p:nvPr/>
        </p:nvSpPr>
        <p:spPr>
          <a:xfrm>
            <a:off x="3118525" y="5412250"/>
            <a:ext cx="53535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Both the tweets refer to the domain - peopleofpraise.org.ng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7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/>
              <a:t>A single tweet from @peopleofpraise2</a:t>
            </a:r>
            <a:endParaRPr sz="3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5" name="Google Shape;455;p57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15</a:t>
            </a:fld>
            <a:endParaRPr sz="1200" b="0" i="0" u="none" strike="noStrike" cap="non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56" name="Google Shape;456;p57"/>
          <p:cNvPicPr preferRelativeResize="0"/>
          <p:nvPr/>
        </p:nvPicPr>
        <p:blipFill rotWithShape="1">
          <a:blip r:embed="rId3">
            <a:alphaModFix/>
          </a:blip>
          <a:srcRect l="1671" t="3451" b="3011"/>
          <a:stretch/>
        </p:blipFill>
        <p:spPr>
          <a:xfrm>
            <a:off x="2741250" y="1693725"/>
            <a:ext cx="7039651" cy="25949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57" name="Google Shape;457;p57"/>
          <p:cNvSpPr txBox="1"/>
          <p:nvPr/>
        </p:nvSpPr>
        <p:spPr>
          <a:xfrm>
            <a:off x="3694425" y="4288650"/>
            <a:ext cx="5133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entury Gothic"/>
                <a:ea typeface="Century Gothic"/>
                <a:cs typeface="Century Gothic"/>
                <a:sym typeface="Century Gothic"/>
              </a:rPr>
              <a:t>https://twitter.com/peopleofpraise2/status/1260728017401208832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8" name="Google Shape;458;p57"/>
          <p:cNvSpPr txBox="1"/>
          <p:nvPr/>
        </p:nvSpPr>
        <p:spPr>
          <a:xfrm>
            <a:off x="111225" y="6502150"/>
            <a:ext cx="1028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CS895				“Amy Barrett - Link to People of Praise” a study by Udith Prabhu			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9" name="Google Shape;459;p57"/>
          <p:cNvSpPr txBox="1"/>
          <p:nvPr/>
        </p:nvSpPr>
        <p:spPr>
          <a:xfrm>
            <a:off x="4736775" y="5163200"/>
            <a:ext cx="3048600" cy="4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https://t.co/4iPQHY8txS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8"/>
          <p:cNvSpPr txBox="1">
            <a:spLocks noGrp="1"/>
          </p:cNvSpPr>
          <p:nvPr>
            <p:ph type="title"/>
          </p:nvPr>
        </p:nvSpPr>
        <p:spPr>
          <a:xfrm>
            <a:off x="256015" y="1"/>
            <a:ext cx="11309700" cy="9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/>
              <a:t>Following the redirect link</a:t>
            </a:r>
            <a:endParaRPr sz="3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5" name="Google Shape;465;p58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16</a:t>
            </a:fld>
            <a:endParaRPr sz="1200" b="0" i="0" u="none" strike="noStrike" cap="non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6" name="Google Shape;466;p58"/>
          <p:cNvSpPr txBox="1"/>
          <p:nvPr/>
        </p:nvSpPr>
        <p:spPr>
          <a:xfrm>
            <a:off x="111225" y="6502150"/>
            <a:ext cx="1028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CS895				“Amy Barrett - Link to People of Praise” a study by Udith Prabhu			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7" name="Google Shape;467;p58"/>
          <p:cNvSpPr txBox="1"/>
          <p:nvPr/>
        </p:nvSpPr>
        <p:spPr>
          <a:xfrm>
            <a:off x="256025" y="1107275"/>
            <a:ext cx="11661000" cy="52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Roboto Mono"/>
                <a:ea typeface="Roboto Mono"/>
                <a:cs typeface="Roboto Mono"/>
                <a:sym typeface="Roboto Mono"/>
              </a:rPr>
              <a:t>curl -sSL -D - https://t.co/4iPQHY8txS -o /dev/null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Roboto Mono"/>
                <a:ea typeface="Roboto Mono"/>
                <a:cs typeface="Roboto Mono"/>
                <a:sym typeface="Roboto Mono"/>
              </a:rPr>
              <a:t>HTTP/2 301 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Roboto Mono"/>
                <a:ea typeface="Roboto Mono"/>
                <a:cs typeface="Roboto Mono"/>
                <a:sym typeface="Roboto Mono"/>
              </a:rPr>
              <a:t>cache-control: private,max-age=300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Roboto Mono"/>
                <a:ea typeface="Roboto Mono"/>
                <a:cs typeface="Roboto Mono"/>
                <a:sym typeface="Roboto Mono"/>
              </a:rPr>
              <a:t>content-length: 0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Roboto Mono"/>
                <a:ea typeface="Roboto Mono"/>
                <a:cs typeface="Roboto Mono"/>
                <a:sym typeface="Roboto Mono"/>
              </a:rPr>
              <a:t>date: Thu, 15 Oct 2020 15:22:57 GMT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Roboto Mono"/>
                <a:ea typeface="Roboto Mono"/>
                <a:cs typeface="Roboto Mono"/>
                <a:sym typeface="Roboto Mono"/>
              </a:rPr>
              <a:t>expires: Thu, 15 Oct 2020 15:27:57 GMT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Roboto Mono"/>
                <a:ea typeface="Roboto Mono"/>
                <a:cs typeface="Roboto Mono"/>
                <a:sym typeface="Roboto Mono"/>
              </a:rPr>
              <a:t>location: </a:t>
            </a:r>
            <a:r>
              <a:rPr lang="en-US" sz="1100">
                <a:solidFill>
                  <a:srgbClr val="6AA84F"/>
                </a:solidFill>
                <a:latin typeface="Roboto Mono"/>
                <a:ea typeface="Roboto Mono"/>
                <a:cs typeface="Roboto Mono"/>
                <a:sym typeface="Roboto Mono"/>
              </a:rPr>
              <a:t>https://www.instagram.com/p/CAJelopFeyE/?igshid=rgx1vk8rbm74</a:t>
            </a:r>
            <a:endParaRPr sz="1100">
              <a:solidFill>
                <a:srgbClr val="6AA8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Roboto Mono"/>
                <a:ea typeface="Roboto Mono"/>
                <a:cs typeface="Roboto Mono"/>
                <a:sym typeface="Roboto Mono"/>
              </a:rPr>
              <a:t>server: tsa_b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Roboto Mono"/>
                <a:ea typeface="Roboto Mono"/>
                <a:cs typeface="Roboto Mono"/>
                <a:sym typeface="Roboto Mono"/>
              </a:rPr>
              <a:t>set-cookie: muc=b1dd6b4e-e8f7-43d6-a45b-07d65b33849f; Max-Age=63072000; Expires=Sat, 15 Oct 2022 15:22:57 GMT; Domain=t.co; Secure; SameSite=None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Roboto Mono"/>
                <a:ea typeface="Roboto Mono"/>
                <a:cs typeface="Roboto Mono"/>
                <a:sym typeface="Roboto Mono"/>
              </a:rPr>
              <a:t>vary: Origin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Roboto Mono"/>
                <a:ea typeface="Roboto Mono"/>
                <a:cs typeface="Roboto Mono"/>
                <a:sym typeface="Roboto Mono"/>
              </a:rPr>
              <a:t>x-connection-hash: b6b4382b4403bd41038b9db3a341369a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Roboto Mono"/>
                <a:ea typeface="Roboto Mono"/>
                <a:cs typeface="Roboto Mono"/>
                <a:sym typeface="Roboto Mono"/>
              </a:rPr>
              <a:t>x-response-time: 9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HTTP/2 404 </a:t>
            </a:r>
            <a:endParaRPr sz="11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Roboto Mono"/>
                <a:ea typeface="Roboto Mono"/>
                <a:cs typeface="Roboto Mono"/>
                <a:sym typeface="Roboto Mono"/>
              </a:rPr>
              <a:t>content-type: text/html; charset=utf-8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Roboto Mono"/>
                <a:ea typeface="Roboto Mono"/>
                <a:cs typeface="Roboto Mono"/>
                <a:sym typeface="Roboto Mono"/>
              </a:rPr>
              <a:t>vary: Cookie, Accept-Language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Roboto Mono"/>
                <a:ea typeface="Roboto Mono"/>
                <a:cs typeface="Roboto Mono"/>
                <a:sym typeface="Roboto Mono"/>
              </a:rPr>
              <a:t>content-language: en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Roboto Mono"/>
                <a:ea typeface="Roboto Mono"/>
                <a:cs typeface="Roboto Mono"/>
                <a:sym typeface="Roboto Mono"/>
              </a:rPr>
              <a:t>date: Thu, 15 Oct 2020 15:22:57 GMT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Roboto Mono"/>
                <a:ea typeface="Roboto Mono"/>
                <a:cs typeface="Roboto Mono"/>
                <a:sym typeface="Roboto Mono"/>
              </a:rPr>
              <a:t>strict-transport-security: max-age=31536000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Roboto Mono"/>
                <a:ea typeface="Roboto Mono"/>
                <a:cs typeface="Roboto Mono"/>
                <a:sym typeface="Roboto Mono"/>
              </a:rPr>
              <a:t>cache-control: private, no-cache, no-store, must-revalidate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Roboto Mono"/>
                <a:ea typeface="Roboto Mono"/>
                <a:cs typeface="Roboto Mono"/>
                <a:sym typeface="Roboto Mono"/>
              </a:rPr>
              <a:t>pragma: no-cache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Roboto Mono"/>
                <a:ea typeface="Roboto Mono"/>
                <a:cs typeface="Roboto Mono"/>
                <a:sym typeface="Roboto Mono"/>
              </a:rPr>
              <a:t>expires: Sat, 01 Jan 2000 00:00:00 GMT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Roboto Mono"/>
                <a:ea typeface="Roboto Mono"/>
                <a:cs typeface="Roboto Mono"/>
                <a:sym typeface="Roboto Mono"/>
              </a:rPr>
              <a:t>x-frame-options: SAMEORIGIN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Roboto Mono"/>
                <a:ea typeface="Roboto Mono"/>
                <a:cs typeface="Roboto Mono"/>
                <a:sym typeface="Roboto Mono"/>
              </a:rPr>
              <a:t>content-length: 45956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Roboto Mono"/>
                <a:ea typeface="Roboto Mono"/>
                <a:cs typeface="Roboto Mono"/>
                <a:sym typeface="Roboto Mono"/>
              </a:rPr>
              <a:t>x-fb-trip-id: 1679558926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Roboto Mono"/>
                <a:ea typeface="Roboto Mono"/>
                <a:cs typeface="Roboto Mono"/>
                <a:sym typeface="Roboto Mono"/>
              </a:rPr>
              <a:t>alt-svc: h3-29=":443"; ma=3600,h3-27=":443"; ma=3600</a:t>
            </a:r>
            <a:endParaRPr sz="11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9"/>
          <p:cNvSpPr txBox="1">
            <a:spLocks noGrp="1"/>
          </p:cNvSpPr>
          <p:nvPr>
            <p:ph type="title"/>
          </p:nvPr>
        </p:nvSpPr>
        <p:spPr>
          <a:xfrm>
            <a:off x="439590" y="1"/>
            <a:ext cx="11309700" cy="9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 sz="3000"/>
              <a:t>The Instagram page is not present in the archives</a:t>
            </a:r>
            <a:endParaRPr sz="30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3" name="Google Shape;473;p59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17</a:t>
            </a:fld>
            <a:endParaRPr sz="1200" b="0" i="0" u="none" strike="noStrike" cap="non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4" name="Google Shape;47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000" y="3825024"/>
            <a:ext cx="8374566" cy="18773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75" name="Google Shape;475;p59"/>
          <p:cNvSpPr txBox="1"/>
          <p:nvPr/>
        </p:nvSpPr>
        <p:spPr>
          <a:xfrm>
            <a:off x="3409763" y="5702338"/>
            <a:ext cx="5245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entury Gothic"/>
                <a:ea typeface="Century Gothic"/>
                <a:cs typeface="Century Gothic"/>
                <a:sym typeface="Century Gothic"/>
              </a:rPr>
              <a:t>https://www.instagram.com/p/CAJelopFeyE/?igshid=rgx1vk8rbm74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6" name="Google Shape;476;p59"/>
          <p:cNvSpPr txBox="1"/>
          <p:nvPr/>
        </p:nvSpPr>
        <p:spPr>
          <a:xfrm>
            <a:off x="1296125" y="5991250"/>
            <a:ext cx="9473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The Instagram post is neither present in archives nor is it present on the live web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7" name="Google Shape;477;p59"/>
          <p:cNvSpPr txBox="1"/>
          <p:nvPr/>
        </p:nvSpPr>
        <p:spPr>
          <a:xfrm>
            <a:off x="1605000" y="971400"/>
            <a:ext cx="8374500" cy="26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&gt; curl -iLs memgator.cs.odu.edu/timemap/link/https://www.instagram.com/p/CAJelopFeyE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HTTP/1.1 404 Not Found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Access-Control-Allow-Origin: *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Access-Control-Expose-Headers: Link, Location, X-Memento-Count, Server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Content-Length: 19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Content-Type: text/plain; charset=utf-8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Date: Thu, 15 Oct 2020 00:55:29 GMT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Server: MemGator/1.0-rc8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X-Content-Type-Options: nosniff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X-Memento-Count: 0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80000"/>
                </a:solidFill>
                <a:latin typeface="Roboto Mono"/>
                <a:ea typeface="Roboto Mono"/>
                <a:cs typeface="Roboto Mono"/>
                <a:sym typeface="Roboto Mono"/>
              </a:rPr>
              <a:t>404 page not found</a:t>
            </a:r>
            <a:endParaRPr sz="1200">
              <a:solidFill>
                <a:srgbClr val="98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8" name="Google Shape;478;p59"/>
          <p:cNvSpPr txBox="1"/>
          <p:nvPr/>
        </p:nvSpPr>
        <p:spPr>
          <a:xfrm>
            <a:off x="111225" y="6502150"/>
            <a:ext cx="1028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CS895				“Amy Barrett - Link to People of Praise” a study by Udith Prabhu			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0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/>
              <a:t>Finding archived copies of the alternate link found in tweets from @peopleofpraise1</a:t>
            </a:r>
            <a:endParaRPr sz="3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4" name="Google Shape;484;p60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18</a:t>
            </a:fld>
            <a:endParaRPr sz="1200" b="0" i="0" u="none" strike="noStrike" cap="non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5" name="Google Shape;485;p60"/>
          <p:cNvSpPr txBox="1"/>
          <p:nvPr/>
        </p:nvSpPr>
        <p:spPr>
          <a:xfrm>
            <a:off x="2733888" y="5595100"/>
            <a:ext cx="67242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No links from the org.ng extension was archived by the Wayback Machine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6" name="Google Shape;486;p60"/>
          <p:cNvSpPr txBox="1"/>
          <p:nvPr/>
        </p:nvSpPr>
        <p:spPr>
          <a:xfrm>
            <a:off x="384300" y="1283500"/>
            <a:ext cx="11569200" cy="43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&gt; curl http://www.peopleofpraise.org.ng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curl: (6) Could not resolve host: www.peopleofpraise.org.ng</a:t>
            </a:r>
            <a:endParaRPr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&gt; memgator http://www.peopleofpraise.org.ng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[ No Result ]</a:t>
            </a:r>
            <a:endParaRPr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&gt; curl -s "http://web.archive.org/cdx/search/cdx?url=http://www.peopleofpraise.org.ng&amp;matchType=prefix" | awk '{print "http://web.archive.org/" $2 "/" $3}' | uniq;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[ No Result ]</a:t>
            </a:r>
            <a:endParaRPr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&gt; curl -s "http://web.archive.org/cdx/search/cdx?url=peopleofpraise.org.ng&amp;matchType=host" | awk '{print "http://web.archive.org/" $2 "/" $3}' | uniq;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[ No Result ]</a:t>
            </a:r>
            <a:endParaRPr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&gt; curl -s "http://web.archive.org/cdx/search/cdx?url=peopleofpraise.org.ng&amp;matchType=domain" | awk '{print "http://web.archive.org/" $2 "/" $3}' | uniq;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[ No Result ]</a:t>
            </a:r>
            <a:endParaRPr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87" name="Google Shape;487;p60"/>
          <p:cNvSpPr txBox="1"/>
          <p:nvPr/>
        </p:nvSpPr>
        <p:spPr>
          <a:xfrm>
            <a:off x="111225" y="6502150"/>
            <a:ext cx="1028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CS895				“Amy Barrett - Link to People of Praise” a study by Udith Prabhu			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1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/>
              <a:t>The website was registered before the tweet</a:t>
            </a:r>
            <a:endParaRPr sz="3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3" name="Google Shape;493;p61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19</a:t>
            </a:fld>
            <a:endParaRPr sz="1200" b="0" i="0" u="none" strike="noStrike" cap="non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4" name="Google Shape;494;p61"/>
          <p:cNvSpPr txBox="1"/>
          <p:nvPr/>
        </p:nvSpPr>
        <p:spPr>
          <a:xfrm>
            <a:off x="111225" y="6502150"/>
            <a:ext cx="1028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CS895				“Amy Barrett - Link to People of Praise” a study by Udith Prabhu			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95" name="Google Shape;495;p61"/>
          <p:cNvPicPr preferRelativeResize="0"/>
          <p:nvPr/>
        </p:nvPicPr>
        <p:blipFill rotWithShape="1">
          <a:blip r:embed="rId3">
            <a:alphaModFix/>
          </a:blip>
          <a:srcRect t="1156"/>
          <a:stretch/>
        </p:blipFill>
        <p:spPr>
          <a:xfrm>
            <a:off x="337750" y="1336538"/>
            <a:ext cx="4838399" cy="4804774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61"/>
          <p:cNvSpPr txBox="1"/>
          <p:nvPr/>
        </p:nvSpPr>
        <p:spPr>
          <a:xfrm>
            <a:off x="5486375" y="3108763"/>
            <a:ext cx="5671800" cy="12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●"/>
            </a:pPr>
            <a:r>
              <a:rPr lang="en-US" sz="1600">
                <a:latin typeface="Century Gothic"/>
                <a:ea typeface="Century Gothic"/>
                <a:cs typeface="Century Gothic"/>
                <a:sym typeface="Century Gothic"/>
              </a:rPr>
              <a:t>Tweet date - Oct 9th 2019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●"/>
            </a:pPr>
            <a:r>
              <a:rPr lang="en-US" sz="1600">
                <a:latin typeface="Century Gothic"/>
                <a:ea typeface="Century Gothic"/>
                <a:cs typeface="Century Gothic"/>
                <a:sym typeface="Century Gothic"/>
              </a:rPr>
              <a:t>Domain registration date - Aug 6th 2019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●"/>
            </a:pPr>
            <a:r>
              <a:rPr lang="en-US" sz="1600">
                <a:latin typeface="Century Gothic"/>
                <a:ea typeface="Century Gothic"/>
                <a:cs typeface="Century Gothic"/>
                <a:sym typeface="Century Gothic"/>
              </a:rPr>
              <a:t>The domain was valid at the time of the tweet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4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/>
              <a:t>Background of Amy Barrett</a:t>
            </a:r>
            <a:endParaRPr sz="3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4" name="Google Shape;314;p44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rgbClr val="7F7F7F"/>
                </a:solidFill>
              </a:rPr>
              <a:t>2</a:t>
            </a:fld>
            <a:endParaRPr>
              <a:solidFill>
                <a:srgbClr val="7F7F7F"/>
              </a:solidFill>
            </a:endParaRPr>
          </a:p>
        </p:txBody>
      </p:sp>
      <p:sp>
        <p:nvSpPr>
          <p:cNvPr id="315" name="Google Shape;315;p44"/>
          <p:cNvSpPr txBox="1">
            <a:spLocks noGrp="1"/>
          </p:cNvSpPr>
          <p:nvPr>
            <p:ph type="body" idx="4294967295"/>
          </p:nvPr>
        </p:nvSpPr>
        <p:spPr>
          <a:xfrm>
            <a:off x="6772925" y="1336525"/>
            <a:ext cx="4976400" cy="50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619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Noto Sans Symbols"/>
              <a:buChar char="▪"/>
            </a:pPr>
            <a:r>
              <a:rPr lang="en-US" sz="1900"/>
              <a:t>Amy Barrett is currently serving as a circuit judge on the U.S. Court of Appeals for the Seventh Circuit</a:t>
            </a:r>
            <a:endParaRPr sz="1900"/>
          </a:p>
          <a:p>
            <a:pPr marL="342900" marR="0" lvl="0" indent="-3619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Noto Sans Symbols"/>
              <a:buChar char="▪"/>
            </a:pPr>
            <a:r>
              <a:rPr lang="en-US" sz="1900"/>
              <a:t>Was nominated for SCOTUS position on Sep 26, 2020. </a:t>
            </a:r>
            <a:endParaRPr sz="190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</a:pPr>
            <a:r>
              <a:rPr lang="en-US"/>
              <a:t>Family</a:t>
            </a:r>
            <a:endParaRPr/>
          </a:p>
          <a:p>
            <a:pPr marL="685800" lvl="1" indent="-228600" algn="l" rtl="0">
              <a:spcBef>
                <a:spcPts val="5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Spouse - Jesse M Barrett</a:t>
            </a:r>
            <a:endParaRPr/>
          </a:p>
          <a:p>
            <a:pPr marL="685800" lvl="1" indent="-228600" algn="l" rtl="0">
              <a:spcBef>
                <a:spcPts val="5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Father - Michael E Coney</a:t>
            </a:r>
            <a:endParaRPr/>
          </a:p>
          <a:p>
            <a:pPr marL="685800" lvl="1" indent="-228600" algn="l" rtl="0">
              <a:spcBef>
                <a:spcPts val="5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Brother - Michael Coney</a:t>
            </a:r>
            <a:endParaRPr/>
          </a:p>
          <a:p>
            <a:pPr marL="685800" lvl="1" indent="-228600" algn="l" rtl="0">
              <a:spcBef>
                <a:spcPts val="5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Mother - Linda Coney</a:t>
            </a:r>
            <a:endParaRPr/>
          </a:p>
          <a:p>
            <a:pPr marL="685800" lvl="1" indent="-228600" algn="l" rtl="0">
              <a:spcBef>
                <a:spcPts val="500"/>
              </a:spcBef>
              <a:spcAft>
                <a:spcPts val="0"/>
              </a:spcAft>
              <a:buSzPts val="1800"/>
              <a:buChar char="▪"/>
            </a:pPr>
            <a:r>
              <a:rPr lang="en-US"/>
              <a:t>7 children</a:t>
            </a:r>
            <a:endParaRPr sz="1800"/>
          </a:p>
          <a:p>
            <a:pPr marL="342900" lvl="0" indent="-3365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Noto Sans Symbols"/>
              <a:buChar char="▪"/>
            </a:pPr>
            <a:r>
              <a:rPr lang="en-US" sz="1900"/>
              <a:t>No official Twitter account for her or for her husband</a:t>
            </a:r>
            <a:endParaRPr/>
          </a:p>
          <a:p>
            <a:pPr marL="342900" marR="0" lvl="0" indent="-3365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Century Gothic"/>
              <a:buChar char="▪"/>
            </a:pPr>
            <a:r>
              <a:rPr lang="en-US" sz="1900">
                <a:solidFill>
                  <a:srgbClr val="7F7F7F"/>
                </a:solidFill>
              </a:rPr>
              <a:t>https://en.wikipedia.org/wiki/Amy_Coney_Barrett</a:t>
            </a:r>
            <a:endParaRPr sz="1900">
              <a:solidFill>
                <a:srgbClr val="7F7F7F"/>
              </a:solidFill>
            </a:endParaRPr>
          </a:p>
        </p:txBody>
      </p:sp>
      <p:pic>
        <p:nvPicPr>
          <p:cNvPr id="316" name="Google Shape;31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600" y="1542825"/>
            <a:ext cx="5043700" cy="335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4"/>
          <p:cNvSpPr txBox="1"/>
          <p:nvPr/>
        </p:nvSpPr>
        <p:spPr>
          <a:xfrm>
            <a:off x="782650" y="4902575"/>
            <a:ext cx="5043600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entury Gothic"/>
                <a:ea typeface="Century Gothic"/>
                <a:cs typeface="Century Gothic"/>
                <a:sym typeface="Century Gothic"/>
              </a:rPr>
              <a:t>https://www.wsj.com/articles/supreme-court-nominee-amy-coney-barrett-signed-antiabortion-ad-in-2006-11601592289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8" name="Google Shape;318;p44"/>
          <p:cNvSpPr txBox="1"/>
          <p:nvPr/>
        </p:nvSpPr>
        <p:spPr>
          <a:xfrm>
            <a:off x="111225" y="6502150"/>
            <a:ext cx="1028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CS895				“Amy Barrett - Link to People of Praise” a study by Udith Prabhu			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2"/>
          <p:cNvSpPr txBox="1">
            <a:spLocks noGrp="1"/>
          </p:cNvSpPr>
          <p:nvPr>
            <p:ph type="title"/>
          </p:nvPr>
        </p:nvSpPr>
        <p:spPr>
          <a:xfrm>
            <a:off x="441140" y="2943301"/>
            <a:ext cx="11309700" cy="9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Second step: Website Analysis</a:t>
            </a:r>
            <a:endParaRPr sz="4300"/>
          </a:p>
        </p:txBody>
      </p:sp>
      <p:sp>
        <p:nvSpPr>
          <p:cNvPr id="503" name="Google Shape;503;p62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3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IA and BA have the most number of mementos of the group’s homepage</a:t>
            </a:r>
            <a:endParaRPr/>
          </a:p>
        </p:txBody>
      </p:sp>
      <p:sp>
        <p:nvSpPr>
          <p:cNvPr id="510" name="Google Shape;510;p63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511" name="Google Shape;511;p63"/>
          <p:cNvSpPr txBox="1"/>
          <p:nvPr/>
        </p:nvSpPr>
        <p:spPr>
          <a:xfrm>
            <a:off x="1111625" y="2290475"/>
            <a:ext cx="9965700" cy="27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boto Mono"/>
                <a:ea typeface="Roboto Mono"/>
                <a:cs typeface="Roboto Mono"/>
                <a:sym typeface="Roboto Mono"/>
              </a:rPr>
              <a:t>&gt; curl -s http://memgator.cs.odu.edu/timemap/link/https://peopleofpraise.org/ | grep datetime | awk '{print $1}' | awk -v FS=/ '{print $3}' | sort | uniq -c  | sort -n -r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boto Mono"/>
                <a:ea typeface="Roboto Mono"/>
                <a:cs typeface="Roboto Mono"/>
                <a:sym typeface="Roboto Mono"/>
              </a:rPr>
              <a:t> 367 web.archive.org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boto Mono"/>
                <a:ea typeface="Roboto Mono"/>
                <a:cs typeface="Roboto Mono"/>
                <a:sym typeface="Roboto Mono"/>
              </a:rPr>
              <a:t>  93 web.archive.bibalex.org:80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boto Mono"/>
                <a:ea typeface="Roboto Mono"/>
                <a:cs typeface="Roboto Mono"/>
                <a:sym typeface="Roboto Mono"/>
              </a:rPr>
              <a:t>   2 wayback.archive-it.org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boto Mono"/>
                <a:ea typeface="Roboto Mono"/>
                <a:cs typeface="Roboto Mono"/>
                <a:sym typeface="Roboto Mono"/>
              </a:rPr>
              <a:t>   2 arquivo.pt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boto Mono"/>
                <a:ea typeface="Roboto Mono"/>
                <a:cs typeface="Roboto Mono"/>
                <a:sym typeface="Roboto Mono"/>
              </a:rPr>
              <a:t>   2 archive.md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12" name="Google Shape;512;p63"/>
          <p:cNvSpPr txBox="1"/>
          <p:nvPr/>
        </p:nvSpPr>
        <p:spPr>
          <a:xfrm>
            <a:off x="111225" y="6502150"/>
            <a:ext cx="1028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CS895				“Amy Barrett - Link to People of Praise” a study by Udith Prabhu			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4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1803 distinct web pages of the website found in the IA</a:t>
            </a:r>
            <a:endParaRPr/>
          </a:p>
        </p:txBody>
      </p:sp>
      <p:sp>
        <p:nvSpPr>
          <p:cNvPr id="519" name="Google Shape;519;p64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rgbClr val="7F7F7F"/>
                </a:solidFill>
              </a:rPr>
              <a:t>22</a:t>
            </a:fld>
            <a:endParaRPr>
              <a:solidFill>
                <a:srgbClr val="7F7F7F"/>
              </a:solidFill>
            </a:endParaRPr>
          </a:p>
        </p:txBody>
      </p:sp>
      <p:sp>
        <p:nvSpPr>
          <p:cNvPr id="520" name="Google Shape;520;p64"/>
          <p:cNvSpPr txBox="1"/>
          <p:nvPr/>
        </p:nvSpPr>
        <p:spPr>
          <a:xfrm>
            <a:off x="111225" y="6502150"/>
            <a:ext cx="1028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CS895				“Amy Barrett - Link to People of Praise ” a study by Udith Prabhu			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1" name="Google Shape;521;p64"/>
          <p:cNvSpPr txBox="1"/>
          <p:nvPr/>
        </p:nvSpPr>
        <p:spPr>
          <a:xfrm>
            <a:off x="565875" y="1509025"/>
            <a:ext cx="11309700" cy="4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boto Mono"/>
                <a:ea typeface="Roboto Mono"/>
                <a:cs typeface="Roboto Mono"/>
                <a:sym typeface="Roboto Mono"/>
              </a:rPr>
              <a:t>&gt; curl -s "http://web.archive.org/cdx/search/cdx?url=https://peopleofpraise.org/&amp;matchType=prefix" | awk '{ print $3 }' &gt; urls.txt; python3 sanitize.py urls.txt | sort | uniq &gt; distinct.txt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boto Mono"/>
                <a:ea typeface="Roboto Mono"/>
                <a:cs typeface="Roboto Mono"/>
                <a:sym typeface="Roboto Mono"/>
              </a:rPr>
              <a:t>&gt; cat distinct.txt | wc -l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boto Mono"/>
                <a:ea typeface="Roboto Mono"/>
                <a:cs typeface="Roboto Mono"/>
                <a:sym typeface="Roboto Mono"/>
              </a:rPr>
              <a:t>   1803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boto Mono"/>
                <a:ea typeface="Roboto Mono"/>
                <a:cs typeface="Roboto Mono"/>
                <a:sym typeface="Roboto Mono"/>
              </a:rPr>
              <a:t>&gt; cat distinct.txt | head -n 5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boto Mono"/>
                <a:ea typeface="Roboto Mono"/>
                <a:cs typeface="Roboto Mono"/>
                <a:sym typeface="Roboto Mono"/>
              </a:rPr>
              <a:t>http://www.peopleofpraise.org/news/6.0.65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boto Mono"/>
                <a:ea typeface="Roboto Mono"/>
                <a:cs typeface="Roboto Mono"/>
                <a:sym typeface="Roboto Mono"/>
              </a:rPr>
              <a:t>http://www.peopleofpraise.org/news/?feed=rss2&amp;p=233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boto Mono"/>
                <a:ea typeface="Roboto Mono"/>
                <a:cs typeface="Roboto Mono"/>
                <a:sym typeface="Roboto Mono"/>
              </a:rPr>
              <a:t>http://www.peopleofpraise.org/missionary/?cat=11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boto Mono"/>
                <a:ea typeface="Roboto Mono"/>
                <a:cs typeface="Roboto Mono"/>
                <a:sym typeface="Roboto Mono"/>
              </a:rPr>
              <a:t>http://www.peopleofpraise.org/media/main/vb/add/V%26B%20Summer%202015%20web.pdf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boto Mono"/>
                <a:ea typeface="Roboto Mono"/>
                <a:cs typeface="Roboto Mono"/>
                <a:sym typeface="Roboto Mono"/>
              </a:rPr>
              <a:t>http://www.peopleofpraise.org/thevine/covers/2011-wintercover.jpg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5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1502 web pages archived with 200 status</a:t>
            </a:r>
            <a:endParaRPr/>
          </a:p>
        </p:txBody>
      </p:sp>
      <p:sp>
        <p:nvSpPr>
          <p:cNvPr id="528" name="Google Shape;528;p65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rgbClr val="7F7F7F"/>
                </a:solidFill>
              </a:rPr>
              <a:t>23</a:t>
            </a:fld>
            <a:endParaRPr>
              <a:solidFill>
                <a:srgbClr val="7F7F7F"/>
              </a:solidFill>
            </a:endParaRPr>
          </a:p>
        </p:txBody>
      </p:sp>
      <p:sp>
        <p:nvSpPr>
          <p:cNvPr id="529" name="Google Shape;529;p65"/>
          <p:cNvSpPr txBox="1"/>
          <p:nvPr/>
        </p:nvSpPr>
        <p:spPr>
          <a:xfrm>
            <a:off x="111225" y="6502150"/>
            <a:ext cx="1028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CS895				“Amy Barrett - Link to People of Praise ” a study by Udith Prabhu			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0" name="Google Shape;530;p65"/>
          <p:cNvSpPr txBox="1"/>
          <p:nvPr/>
        </p:nvSpPr>
        <p:spPr>
          <a:xfrm>
            <a:off x="579375" y="1434463"/>
            <a:ext cx="10900200" cy="3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&gt; curl -s "http://web.archive.org/cdx/search/cdx?url=https://peopleofpraise.org/&amp;matchType=prefix" | awk '{ if($2 == 200) {print $3} }' &gt; valid.txt; python3 sanitize.py valid.txt | sort | uniq &gt; valid_distinct.txt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&gt; cat valid_distinct.txt | wc -l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   1502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&gt; cat valid_distinct.txt | head -n 5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http://www.peopleofpraise.org/news/wp-content/themes/gridline_lite/js/functions.js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http://www.peopleofpraise.org/news/wp-content/uploads/2017/01/32451680115_131ca35497_o-1200x800.jpg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http://www.peopleofpraise.org/news/wp-content/uploads/2010/03/Evansville-map1.jpg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http://www.peopleofpraise.org/news/wp-content/uploads/2014/09/Episode-1-image-1024x576.jpg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http://www.peopleofpraise.org/media/thevine/2008-10-11-vine-and-branches.pdf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31" name="Google Shape;531;p65"/>
          <p:cNvSpPr txBox="1"/>
          <p:nvPr/>
        </p:nvSpPr>
        <p:spPr>
          <a:xfrm>
            <a:off x="2470725" y="5262138"/>
            <a:ext cx="71175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1502 out of the 1803 archived web pages were archived successfully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( 200 during capture )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6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54 pages of the website found in the BA Archive</a:t>
            </a:r>
            <a:endParaRPr/>
          </a:p>
        </p:txBody>
      </p:sp>
      <p:sp>
        <p:nvSpPr>
          <p:cNvPr id="538" name="Google Shape;538;p66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rgbClr val="7F7F7F"/>
                </a:solidFill>
              </a:rPr>
              <a:t>24</a:t>
            </a:fld>
            <a:endParaRPr>
              <a:solidFill>
                <a:srgbClr val="7F7F7F"/>
              </a:solidFill>
            </a:endParaRPr>
          </a:p>
        </p:txBody>
      </p:sp>
      <p:sp>
        <p:nvSpPr>
          <p:cNvPr id="539" name="Google Shape;539;p66"/>
          <p:cNvSpPr txBox="1"/>
          <p:nvPr/>
        </p:nvSpPr>
        <p:spPr>
          <a:xfrm>
            <a:off x="111225" y="6502150"/>
            <a:ext cx="1028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CS895				“Amy Barrett - Link to People of Praise ” a study by Udith Prabhu			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0" name="Google Shape;540;p66"/>
          <p:cNvSpPr txBox="1"/>
          <p:nvPr/>
        </p:nvSpPr>
        <p:spPr>
          <a:xfrm>
            <a:off x="565875" y="1509025"/>
            <a:ext cx="11309700" cy="47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boto Mono"/>
                <a:ea typeface="Roboto Mono"/>
                <a:cs typeface="Roboto Mono"/>
                <a:sym typeface="Roboto Mono"/>
              </a:rPr>
              <a:t>&gt; curl -s "http://web.archive.bibalex.org/web/*/http://www.peopleofpraise.org*" | grep -Eo '\"([^\"]*?web.archive.bibalex.*peopleofpraise[^\"]*?)\"' | grep -v query | sed 's:^.\(.*\).$:\1:' | cut -d/ -f 6- | sort | uniq &gt; ba.txt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boto Mono"/>
                <a:ea typeface="Roboto Mono"/>
                <a:cs typeface="Roboto Mono"/>
                <a:sym typeface="Roboto Mono"/>
              </a:rPr>
              <a:t>&gt; cat ba.txt | wc -l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boto Mono"/>
                <a:ea typeface="Roboto Mono"/>
                <a:cs typeface="Roboto Mono"/>
                <a:sym typeface="Roboto Mono"/>
              </a:rPr>
              <a:t>   54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boto Mono"/>
                <a:ea typeface="Roboto Mono"/>
                <a:cs typeface="Roboto Mono"/>
                <a:sym typeface="Roboto Mono"/>
              </a:rPr>
              <a:t>&gt; cat ba.txt | head -n 5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boto Mono"/>
                <a:ea typeface="Roboto Mono"/>
                <a:cs typeface="Roboto Mono"/>
                <a:sym typeface="Roboto Mono"/>
              </a:rPr>
              <a:t>http://peopleofpraise.org/pics/moretrinsm.gif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boto Mono"/>
                <a:ea typeface="Roboto Mono"/>
                <a:cs typeface="Roboto Mono"/>
                <a:sym typeface="Roboto Mono"/>
              </a:rPr>
              <a:t>http://peopleofpraise.org/pics/revival.gif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boto Mono"/>
                <a:ea typeface="Roboto Mono"/>
                <a:cs typeface="Roboto Mono"/>
                <a:sym typeface="Roboto Mono"/>
              </a:rPr>
              <a:t>http://peopleofpraise.org/pics/transparent.gif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boto Mono"/>
                <a:ea typeface="Roboto Mono"/>
                <a:cs typeface="Roboto Mono"/>
                <a:sym typeface="Roboto Mono"/>
              </a:rPr>
              <a:t>http://www.peopleofpraise.org/feedback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boto Mono"/>
                <a:ea typeface="Roboto Mono"/>
                <a:cs typeface="Roboto Mono"/>
                <a:sym typeface="Roboto Mono"/>
              </a:rPr>
              <a:t>http://www.peopleofpraise.org/misc/drupal.css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boto Mono"/>
                <a:ea typeface="Roboto Mono"/>
                <a:cs typeface="Roboto Mono"/>
                <a:sym typeface="Roboto Mono"/>
              </a:rPr>
              <a:t>&gt; cat ba.txt &gt;&gt; valid_distinct.txt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7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45 live web pages of the group contain the word “Amy”, “Barrett” or “Coney”</a:t>
            </a:r>
            <a:endParaRPr/>
          </a:p>
        </p:txBody>
      </p:sp>
      <p:sp>
        <p:nvSpPr>
          <p:cNvPr id="547" name="Google Shape;547;p67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548" name="Google Shape;548;p67"/>
          <p:cNvSpPr txBox="1"/>
          <p:nvPr/>
        </p:nvSpPr>
        <p:spPr>
          <a:xfrm>
            <a:off x="439625" y="1336525"/>
            <a:ext cx="11558700" cy="16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Roboto Mono"/>
                <a:ea typeface="Roboto Mono"/>
                <a:cs typeface="Roboto Mono"/>
                <a:sym typeface="Roboto Mono"/>
              </a:rPr>
              <a:t>&gt; python3 matchWebContent.py valid_distinct.txt &gt; matched.txt; cat matched.txt | wc -l 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Roboto Mono"/>
                <a:ea typeface="Roboto Mono"/>
                <a:cs typeface="Roboto Mono"/>
                <a:sym typeface="Roboto Mono"/>
              </a:rPr>
              <a:t>   45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Roboto Mono"/>
                <a:ea typeface="Roboto Mono"/>
                <a:cs typeface="Roboto Mono"/>
                <a:sym typeface="Roboto Mono"/>
              </a:rPr>
              <a:t>&gt; cat matched.txt | head -n 2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Roboto Mono"/>
                <a:ea typeface="Roboto Mono"/>
                <a:cs typeface="Roboto Mono"/>
                <a:sym typeface="Roboto Mono"/>
              </a:rPr>
              <a:t>http://www.peopleofpraise.org/news/?p=566 coney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Roboto Mono"/>
                <a:ea typeface="Roboto Mono"/>
                <a:cs typeface="Roboto Mono"/>
                <a:sym typeface="Roboto Mono"/>
              </a:rPr>
              <a:t>http://www.peopleofpraise.org/news/?p=284 coney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9" name="Google Shape;549;p67"/>
          <p:cNvSpPr txBox="1"/>
          <p:nvPr/>
        </p:nvSpPr>
        <p:spPr>
          <a:xfrm>
            <a:off x="111225" y="6502150"/>
            <a:ext cx="1028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CS895				“Amy Barrett - Link to People of Praise ” a study by Udith Prabhu			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50" name="Google Shape;550;p67"/>
          <p:cNvPicPr preferRelativeResize="0"/>
          <p:nvPr/>
        </p:nvPicPr>
        <p:blipFill rotWithShape="1">
          <a:blip r:embed="rId3">
            <a:alphaModFix/>
          </a:blip>
          <a:srcRect b="7175"/>
          <a:stretch/>
        </p:blipFill>
        <p:spPr>
          <a:xfrm>
            <a:off x="439625" y="2953225"/>
            <a:ext cx="4680401" cy="3011325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67"/>
          <p:cNvSpPr txBox="1"/>
          <p:nvPr/>
        </p:nvSpPr>
        <p:spPr>
          <a:xfrm>
            <a:off x="664525" y="5964550"/>
            <a:ext cx="4230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http://www.peopleofpraise.org/news/?p=566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52" name="Google Shape;55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8376" y="2909725"/>
            <a:ext cx="5268766" cy="3098325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67"/>
          <p:cNvSpPr txBox="1"/>
          <p:nvPr/>
        </p:nvSpPr>
        <p:spPr>
          <a:xfrm>
            <a:off x="6680499" y="6072550"/>
            <a:ext cx="3895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https://peopleofpraise.org/news/?p=284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8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 references of Amy Barrett on the live website</a:t>
            </a:r>
            <a:endParaRPr/>
          </a:p>
        </p:txBody>
      </p:sp>
      <p:sp>
        <p:nvSpPr>
          <p:cNvPr id="560" name="Google Shape;560;p68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graphicFrame>
        <p:nvGraphicFramePr>
          <p:cNvPr id="561" name="Google Shape;561;p68"/>
          <p:cNvGraphicFramePr/>
          <p:nvPr/>
        </p:nvGraphicFramePr>
        <p:xfrm>
          <a:off x="950975" y="1987688"/>
          <a:ext cx="10287000" cy="2532250"/>
        </p:xfrm>
        <a:graphic>
          <a:graphicData uri="http://schemas.openxmlformats.org/drawingml/2006/table">
            <a:tbl>
              <a:tblPr>
                <a:noFill/>
                <a:tableStyleId>{89555E25-F31C-4BF0-80A8-E0013CEFEBA7}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5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Person</a:t>
                      </a:r>
                      <a:endParaRPr sz="16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Relationship</a:t>
                      </a:r>
                      <a:endParaRPr sz="16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Count of References</a:t>
                      </a:r>
                      <a:endParaRPr sz="16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Amy Coney Barrett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Self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6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Jesse Barrett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Husband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6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Michael Coney or Michael E Coney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Father or Brother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6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Linda Coney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Mother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62" name="Google Shape;562;p68"/>
          <p:cNvSpPr txBox="1"/>
          <p:nvPr/>
        </p:nvSpPr>
        <p:spPr>
          <a:xfrm>
            <a:off x="111225" y="6502150"/>
            <a:ext cx="1028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CS895				“Amy Barrett - Link to People of Praise ” a study by Udith Prabhu			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3" name="Google Shape;563;p68"/>
          <p:cNvSpPr txBox="1"/>
          <p:nvPr/>
        </p:nvSpPr>
        <p:spPr>
          <a:xfrm>
            <a:off x="3332675" y="5004925"/>
            <a:ext cx="55236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Table was generated after manually verifying the various links that had one of the keyword “Amy”, “Coney” or “Barrett”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9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Successfully Archived pages that are currently unavailable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69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571" name="Google Shape;571;p69"/>
          <p:cNvSpPr txBox="1"/>
          <p:nvPr/>
        </p:nvSpPr>
        <p:spPr>
          <a:xfrm>
            <a:off x="111225" y="6502150"/>
            <a:ext cx="1028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CS895				“Amy Barrett - Link to People of Praise ” a study by Udith Prabhu			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2" name="Google Shape;572;p69"/>
          <p:cNvSpPr txBox="1"/>
          <p:nvPr/>
        </p:nvSpPr>
        <p:spPr>
          <a:xfrm>
            <a:off x="439625" y="1336525"/>
            <a:ext cx="10174800" cy="49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&gt; python3 checkInactive.py valid_distinct.txt &gt; inactive.txt; cat inactive.txt | wc -l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   484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&gt; cat inactive.txt | head -n 5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http://www.peopleofpraise.org/news/wp-content/themes/gridline_lite/js/functions.js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http://www.peopleofpraise.org/media/thevine/2008-10-11-vine-and-branches.pdf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http://www.peopleofpraise.org/pdfsize/pdf/V&amp;B%20Winter%202018%20web.pdf.300x.jpg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http://www.peopleofpraise.org/thevine/issues/2008-05-vine-and-branches.pdf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http://www.peopleofpraise.org/media/index.js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&gt; cat inactive.txt | grep -v “(jpg|png|gif|js|css)/?$” &gt; final.txt; cat final.txt | wc -l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   289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&gt; cat final.txt | head -n 5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http://www.peopleofpraise.org/media/thevine/2008-10-11-vine-and-branches.pdf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http://www.peopleofpraise.org/news/?cat=30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http://www.peopleofpraise.org/thevine/issues/2008-05-vine-and-branches.pdf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http://www.peopleofpraise.org/news/?cat=19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http://www.peopleofpraise.org/news/?p=5454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0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 references to Amy Barrett found in archived pages</a:t>
            </a:r>
            <a:endParaRPr/>
          </a:p>
        </p:txBody>
      </p:sp>
      <p:sp>
        <p:nvSpPr>
          <p:cNvPr id="579" name="Google Shape;579;p70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580" name="Google Shape;580;p70"/>
          <p:cNvSpPr txBox="1"/>
          <p:nvPr/>
        </p:nvSpPr>
        <p:spPr>
          <a:xfrm>
            <a:off x="111225" y="6502150"/>
            <a:ext cx="1028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CS895				“Amy Barrett - Link to People of Praise ” a study by Udith Prabhu			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81" name="Google Shape;581;p70"/>
          <p:cNvSpPr txBox="1"/>
          <p:nvPr/>
        </p:nvSpPr>
        <p:spPr>
          <a:xfrm>
            <a:off x="210075" y="1336525"/>
            <a:ext cx="11982000" cy="16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&gt; cat inactive.py | grep pdf &gt; pdf.txt; cat pdf.txt | wc -l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   102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&gt; cat pdf.txt | head -n 2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http://web.archive.org/web/20151018030811id_/http://peopleofpraise.org/media/thevine/2011-winter-vine-and-branches.pdf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Roboto Mono"/>
                <a:ea typeface="Roboto Mono"/>
                <a:cs typeface="Roboto Mono"/>
                <a:sym typeface="Roboto Mono"/>
              </a:rPr>
              <a:t>http://web.archive.org/web/20151018031423id_/http://peopleofpraise.org/media/thevine/2012-summer-vine-and-branches.pdf</a:t>
            </a:r>
            <a:endParaRPr sz="1300">
              <a:latin typeface="Roboto Mono"/>
              <a:ea typeface="Roboto Mono"/>
              <a:cs typeface="Roboto Mono"/>
              <a:sym typeface="Roboto Mono"/>
            </a:endParaRPr>
          </a:p>
        </p:txBody>
      </p:sp>
      <p:graphicFrame>
        <p:nvGraphicFramePr>
          <p:cNvPr id="582" name="Google Shape;582;p70"/>
          <p:cNvGraphicFramePr/>
          <p:nvPr/>
        </p:nvGraphicFramePr>
        <p:xfrm>
          <a:off x="950975" y="3034263"/>
          <a:ext cx="10287000" cy="2532250"/>
        </p:xfrm>
        <a:graphic>
          <a:graphicData uri="http://schemas.openxmlformats.org/drawingml/2006/table">
            <a:tbl>
              <a:tblPr>
                <a:noFill/>
                <a:tableStyleId>{89555E25-F31C-4BF0-80A8-E0013CEFEBA7}</a:tableStyleId>
              </a:tblPr>
              <a:tblGrid>
                <a:gridCol w="342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5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Person</a:t>
                      </a:r>
                      <a:endParaRPr sz="1600" b="1"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Relationship</a:t>
                      </a:r>
                      <a:endParaRPr sz="16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/>
                        <a:t>Count of References</a:t>
                      </a:r>
                      <a:endParaRPr sz="16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Amy Coney Barrett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Self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6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Jesse Barrett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Husband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6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Michael Coney or Michael E Coney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Father or Brother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36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6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Linda Coney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Mother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83" name="Google Shape;583;p70"/>
          <p:cNvSpPr txBox="1"/>
          <p:nvPr/>
        </p:nvSpPr>
        <p:spPr>
          <a:xfrm>
            <a:off x="3334200" y="5647575"/>
            <a:ext cx="55236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Table was generated after manually verifying the archived content for keywords “Amy”, “Coney” or “Barrett”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1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snippet of 3 of the 7 references </a:t>
            </a:r>
            <a:endParaRPr/>
          </a:p>
        </p:txBody>
      </p:sp>
      <p:sp>
        <p:nvSpPr>
          <p:cNvPr id="590" name="Google Shape;590;p71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591" name="Google Shape;591;p71"/>
          <p:cNvSpPr txBox="1"/>
          <p:nvPr/>
        </p:nvSpPr>
        <p:spPr>
          <a:xfrm>
            <a:off x="111225" y="6502150"/>
            <a:ext cx="1028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CS895				“Amy Barrett - Link to People of Praise ” a study by Udith Prabhu			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92" name="Google Shape;59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625" y="2258163"/>
            <a:ext cx="3677625" cy="2341675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71"/>
          <p:cNvSpPr txBox="1"/>
          <p:nvPr/>
        </p:nvSpPr>
        <p:spPr>
          <a:xfrm>
            <a:off x="501425" y="5418475"/>
            <a:ext cx="3344700" cy="6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entury Gothic"/>
                <a:ea typeface="Century Gothic"/>
                <a:cs typeface="Century Gothic"/>
                <a:sym typeface="Century Gothic"/>
              </a:rPr>
              <a:t>http://web.archive.org/web/20151018015716id_/http://peopleofpraise.org/media/thevine/2010-03-vine-and-branches.pdf</a:t>
            </a:r>
            <a:endParaRPr sz="1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94" name="Google Shape;594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7263" y="1837787"/>
            <a:ext cx="3344575" cy="2971949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71"/>
          <p:cNvSpPr txBox="1"/>
          <p:nvPr/>
        </p:nvSpPr>
        <p:spPr>
          <a:xfrm>
            <a:off x="4117188" y="5418475"/>
            <a:ext cx="3344700" cy="6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entury Gothic"/>
                <a:ea typeface="Century Gothic"/>
                <a:cs typeface="Century Gothic"/>
                <a:sym typeface="Century Gothic"/>
              </a:rPr>
              <a:t>http://web.archive.org/web/20151018072823id_/http://peopleofpraise.org/media/thevine/2008-12-vine-and-branches.pdf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96" name="Google Shape;596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6638" y="1336526"/>
            <a:ext cx="4425313" cy="3974477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71"/>
          <p:cNvSpPr txBox="1"/>
          <p:nvPr/>
        </p:nvSpPr>
        <p:spPr>
          <a:xfrm>
            <a:off x="7626650" y="5418475"/>
            <a:ext cx="4425300" cy="6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entury Gothic"/>
                <a:ea typeface="Century Gothic"/>
                <a:cs typeface="Century Gothic"/>
                <a:sym typeface="Century Gothic"/>
              </a:rPr>
              <a:t>http://web.archive.org/web/20071028065558id_/http://www.peopleofpraise.org/thevine/issues/2006-05-vine-and-branches.pdf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5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People of Praise is a charismatic Christian community</a:t>
            </a:r>
            <a:endParaRPr sz="2800"/>
          </a:p>
        </p:txBody>
      </p:sp>
      <p:sp>
        <p:nvSpPr>
          <p:cNvPr id="324" name="Google Shape;324;p45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rgbClr val="7F7F7F"/>
                </a:solidFill>
              </a:rPr>
              <a:t>3</a:t>
            </a:fld>
            <a:endParaRPr>
              <a:solidFill>
                <a:srgbClr val="7F7F7F"/>
              </a:solidFill>
            </a:endParaRPr>
          </a:p>
        </p:txBody>
      </p:sp>
      <p:sp>
        <p:nvSpPr>
          <p:cNvPr id="325" name="Google Shape;325;p45"/>
          <p:cNvSpPr txBox="1">
            <a:spLocks noGrp="1"/>
          </p:cNvSpPr>
          <p:nvPr>
            <p:ph type="body" idx="4294967295"/>
          </p:nvPr>
        </p:nvSpPr>
        <p:spPr>
          <a:xfrm>
            <a:off x="4952225" y="1877700"/>
            <a:ext cx="7054200" cy="31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</a:pPr>
            <a:r>
              <a:rPr lang="en-US" sz="1400"/>
              <a:t>Established in 1971</a:t>
            </a:r>
            <a:endParaRPr sz="1400"/>
          </a:p>
          <a:p>
            <a:pPr marL="342900" marR="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rgbClr val="7F7F7F"/>
                </a:solidFill>
                <a:highlight>
                  <a:srgbClr val="FFFFFF"/>
                </a:highlight>
              </a:rPr>
              <a:t>Is a network of lay Christian intentional communities.</a:t>
            </a:r>
            <a:endParaRPr sz="1400">
              <a:solidFill>
                <a:srgbClr val="7F7F7F"/>
              </a:solidFill>
              <a:highlight>
                <a:srgbClr val="FFFFFF"/>
              </a:highlight>
            </a:endParaRPr>
          </a:p>
          <a:p>
            <a:pPr marL="342900" marR="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</a:pPr>
            <a:r>
              <a:rPr lang="en-US" sz="1400">
                <a:highlight>
                  <a:srgbClr val="FFFFFF"/>
                </a:highlight>
              </a:rPr>
              <a:t>1700+ members</a:t>
            </a:r>
            <a:endParaRPr sz="1400">
              <a:highlight>
                <a:srgbClr val="FFFFFF"/>
              </a:highlight>
            </a:endParaRPr>
          </a:p>
          <a:p>
            <a:pPr marL="342900" marR="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</a:pPr>
            <a:r>
              <a:rPr lang="en-US" sz="1400">
                <a:highlight>
                  <a:srgbClr val="FFFFFF"/>
                </a:highlight>
              </a:rPr>
              <a:t>22 branches in 17 states across the US</a:t>
            </a:r>
            <a:endParaRPr sz="1400">
              <a:highlight>
                <a:srgbClr val="FFFFFF"/>
              </a:highlight>
            </a:endParaRPr>
          </a:p>
          <a:p>
            <a:pPr marL="342900" marR="0" lvl="0" indent="-304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</a:pPr>
            <a:r>
              <a:rPr lang="en-US" sz="1400"/>
              <a:t>Web presence</a:t>
            </a:r>
            <a:endParaRPr sz="1400"/>
          </a:p>
          <a:p>
            <a:pPr marL="685800" marR="0" lvl="1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▪"/>
            </a:pPr>
            <a:r>
              <a:rPr lang="en-US" sz="1400"/>
              <a:t>Facebook - </a:t>
            </a:r>
            <a:r>
              <a:rPr lang="en-US" sz="1400" u="sng">
                <a:solidFill>
                  <a:schemeClr val="hlink"/>
                </a:solidFill>
                <a:hlinkClick r:id="rId3"/>
              </a:rPr>
              <a:t>https://www.facebook.com/thevinepop</a:t>
            </a:r>
            <a:endParaRPr sz="1400"/>
          </a:p>
          <a:p>
            <a:pPr marL="685800" marR="0" lvl="1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▪"/>
            </a:pPr>
            <a:r>
              <a:rPr lang="en-US" sz="1400"/>
              <a:t>Twitter - </a:t>
            </a:r>
            <a:r>
              <a:rPr lang="en-US" sz="1400" u="sng">
                <a:solidFill>
                  <a:schemeClr val="hlink"/>
                </a:solidFill>
                <a:hlinkClick r:id="rId4"/>
              </a:rPr>
              <a:t>https://twitter.com/peopleofpraise</a:t>
            </a:r>
            <a:endParaRPr sz="1400"/>
          </a:p>
          <a:p>
            <a:pPr marL="685800" marR="0" lvl="1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▪"/>
            </a:pPr>
            <a:r>
              <a:rPr lang="en-US" sz="1400"/>
              <a:t>LinkedIn - </a:t>
            </a:r>
            <a:r>
              <a:rPr lang="en-US" sz="1400" u="sng">
                <a:solidFill>
                  <a:schemeClr val="hlink"/>
                </a:solidFill>
                <a:hlinkClick r:id="rId5"/>
              </a:rPr>
              <a:t>https://www.linkedin.com/company/people-of-praise-inc</a:t>
            </a:r>
            <a:endParaRPr sz="1400"/>
          </a:p>
          <a:p>
            <a:pPr marL="685800" marR="0" lvl="1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▪"/>
            </a:pPr>
            <a:r>
              <a:rPr lang="en-US" sz="1400"/>
              <a:t>Website - </a:t>
            </a:r>
            <a:r>
              <a:rPr lang="en-US" sz="1400" u="sng">
                <a:solidFill>
                  <a:schemeClr val="hlink"/>
                </a:solidFill>
                <a:hlinkClick r:id="rId6"/>
              </a:rPr>
              <a:t>https://peopleofpraise.org/</a:t>
            </a:r>
            <a:endParaRPr sz="1400"/>
          </a:p>
        </p:txBody>
      </p:sp>
      <p:sp>
        <p:nvSpPr>
          <p:cNvPr id="326" name="Google Shape;326;p45"/>
          <p:cNvSpPr txBox="1"/>
          <p:nvPr/>
        </p:nvSpPr>
        <p:spPr>
          <a:xfrm>
            <a:off x="134825" y="4845425"/>
            <a:ext cx="481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https://peopleofpraise.org/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7" name="Google Shape;327;p45"/>
          <p:cNvPicPr preferRelativeResize="0"/>
          <p:nvPr/>
        </p:nvPicPr>
        <p:blipFill rotWithShape="1">
          <a:blip r:embed="rId7">
            <a:alphaModFix/>
          </a:blip>
          <a:srcRect l="11191" r="9095"/>
          <a:stretch/>
        </p:blipFill>
        <p:spPr>
          <a:xfrm>
            <a:off x="287425" y="1921200"/>
            <a:ext cx="4651500" cy="30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5"/>
          <p:cNvSpPr txBox="1"/>
          <p:nvPr/>
        </p:nvSpPr>
        <p:spPr>
          <a:xfrm>
            <a:off x="111225" y="6502150"/>
            <a:ext cx="1028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CS895				“Amy Barrett - Link to People of Praise” a study by Udith Prabhu			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2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604" name="Google Shape;604;p72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605" name="Google Shape;605;p72"/>
          <p:cNvSpPr txBox="1"/>
          <p:nvPr/>
        </p:nvSpPr>
        <p:spPr>
          <a:xfrm>
            <a:off x="111225" y="6502150"/>
            <a:ext cx="1028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CS895				“Amy Barrett - Link to People of Praise ” a study by Udith Prabhu			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6" name="Google Shape;606;p72"/>
          <p:cNvSpPr txBox="1"/>
          <p:nvPr/>
        </p:nvSpPr>
        <p:spPr>
          <a:xfrm>
            <a:off x="439625" y="1618725"/>
            <a:ext cx="9952200" cy="44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Amy Barrett and her husband do not have an official Twitter account, so any analysis on their tweets could not be conducted.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The group’s official twitter account is not famous enough to be archived frequently, so deleted tweets, if any, were not found.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5560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No mention of Amy Barrett or her husband Jessie Barrett was found on the live version of the group’s website.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Seven references to Amy Barrett and six references to Jessie Barrett were found to be deleted from the website.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</a:pPr>
            <a:r>
              <a:rPr lang="en-US" sz="2000">
                <a:latin typeface="Century Gothic"/>
                <a:ea typeface="Century Gothic"/>
                <a:cs typeface="Century Gothic"/>
                <a:sym typeface="Century Gothic"/>
              </a:rPr>
              <a:t>All the digital magazines were removed from the website. This could have been done to obfuscate the intent of only removing references to Amy Barrett.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3"/>
          <p:cNvSpPr txBox="1">
            <a:spLocks noGrp="1"/>
          </p:cNvSpPr>
          <p:nvPr>
            <p:ph type="title"/>
          </p:nvPr>
        </p:nvSpPr>
        <p:spPr>
          <a:xfrm>
            <a:off x="441140" y="2824126"/>
            <a:ext cx="11309700" cy="9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Backup Slides</a:t>
            </a:r>
            <a:endParaRPr/>
          </a:p>
        </p:txBody>
      </p:sp>
      <p:sp>
        <p:nvSpPr>
          <p:cNvPr id="613" name="Google Shape;613;p73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4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Script for getting the followers of a twitter account</a:t>
            </a:r>
            <a:endParaRPr/>
          </a:p>
        </p:txBody>
      </p:sp>
      <p:sp>
        <p:nvSpPr>
          <p:cNvPr id="620" name="Google Shape;620;p74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621" name="Google Shape;621;p74"/>
          <p:cNvSpPr txBox="1"/>
          <p:nvPr/>
        </p:nvSpPr>
        <p:spPr>
          <a:xfrm>
            <a:off x="111225" y="6502150"/>
            <a:ext cx="1028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CS895				“Amy Barrett - Link to People of Praise ” a study by Udith Prabhu			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2" name="Google Shape;622;p74"/>
          <p:cNvSpPr txBox="1"/>
          <p:nvPr/>
        </p:nvSpPr>
        <p:spPr>
          <a:xfrm>
            <a:off x="439625" y="1482300"/>
            <a:ext cx="9786900" cy="46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entury Gothic"/>
                <a:ea typeface="Century Gothic"/>
                <a:cs typeface="Century Gothic"/>
                <a:sym typeface="Century Gothic"/>
              </a:rPr>
              <a:t>import tweepy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entury Gothic"/>
                <a:ea typeface="Century Gothic"/>
                <a:cs typeface="Century Gothic"/>
                <a:sym typeface="Century Gothic"/>
              </a:rPr>
              <a:t>import sys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entury Gothic"/>
                <a:ea typeface="Century Gothic"/>
                <a:cs typeface="Century Gothic"/>
                <a:sym typeface="Century Gothic"/>
              </a:rPr>
              <a:t>consumer_key = "*"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entury Gothic"/>
                <a:ea typeface="Century Gothic"/>
                <a:cs typeface="Century Gothic"/>
                <a:sym typeface="Century Gothic"/>
              </a:rPr>
              <a:t>consumer_secret = "*"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entury Gothic"/>
                <a:ea typeface="Century Gothic"/>
                <a:cs typeface="Century Gothic"/>
                <a:sym typeface="Century Gothic"/>
              </a:rPr>
              <a:t>access_token = "*"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entury Gothic"/>
                <a:ea typeface="Century Gothic"/>
                <a:cs typeface="Century Gothic"/>
                <a:sym typeface="Century Gothic"/>
              </a:rPr>
              <a:t>access_token_secret = "*"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entury Gothic"/>
                <a:ea typeface="Century Gothic"/>
                <a:cs typeface="Century Gothic"/>
                <a:sym typeface="Century Gothic"/>
              </a:rPr>
              <a:t>auth = tweepy.OAuthHandler(consumer_key, consumer_secret)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entury Gothic"/>
                <a:ea typeface="Century Gothic"/>
                <a:cs typeface="Century Gothic"/>
                <a:sym typeface="Century Gothic"/>
              </a:rPr>
              <a:t>auth.set_access_token(access_token, access_token_secret)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entury Gothic"/>
                <a:ea typeface="Century Gothic"/>
                <a:cs typeface="Century Gothic"/>
                <a:sym typeface="Century Gothic"/>
              </a:rPr>
              <a:t>api = tweepy.API(auth)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entury Gothic"/>
                <a:ea typeface="Century Gothic"/>
                <a:cs typeface="Century Gothic"/>
                <a:sym typeface="Century Gothic"/>
              </a:rPr>
              <a:t>for page in tweepy.Cursor(api.followers, screen_name=sys.argv[1]).pages():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entury Gothic"/>
                <a:ea typeface="Century Gothic"/>
                <a:cs typeface="Century Gothic"/>
                <a:sym typeface="Century Gothic"/>
              </a:rPr>
              <a:t>    for user in [x.screen_name for x in page]: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entury Gothic"/>
                <a:ea typeface="Century Gothic"/>
                <a:cs typeface="Century Gothic"/>
                <a:sym typeface="Century Gothic"/>
              </a:rPr>
              <a:t>print(user)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75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Script for getting the tweets of a twitter account</a:t>
            </a:r>
            <a:endParaRPr/>
          </a:p>
        </p:txBody>
      </p:sp>
      <p:sp>
        <p:nvSpPr>
          <p:cNvPr id="629" name="Google Shape;629;p75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630" name="Google Shape;630;p75"/>
          <p:cNvSpPr txBox="1"/>
          <p:nvPr/>
        </p:nvSpPr>
        <p:spPr>
          <a:xfrm>
            <a:off x="111225" y="6502150"/>
            <a:ext cx="1028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CS895				“Amy Barrett - Link to People of Praise ” a study by Udith Prabhu			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1" name="Google Shape;631;p75"/>
          <p:cNvSpPr txBox="1"/>
          <p:nvPr/>
        </p:nvSpPr>
        <p:spPr>
          <a:xfrm>
            <a:off x="439625" y="1482300"/>
            <a:ext cx="11309700" cy="46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import tweepy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import sys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consumer_key = "*"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consumer_secret = "*"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access_token = "*"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access_token_secret = "*"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auth = tweepy.OAuthHandler(consumer_key, consumer_secret)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auth.set_access_token(access_token, access_token_secret)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api = tweepy.API(auth)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with open(sys.argv[1], “r”) as f: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    for user in f.read().split(“\n”):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           for tweet in tweepy.Cursor(api.user_timeline,id=user, tweet_mode = "extended").items():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                print(f"https://twitter.com/twitter/statuses/{tweet.id} {tweet.full_text}")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6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Script for sanitizing the url</a:t>
            </a:r>
            <a:endParaRPr/>
          </a:p>
        </p:txBody>
      </p:sp>
      <p:sp>
        <p:nvSpPr>
          <p:cNvPr id="638" name="Google Shape;638;p76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639" name="Google Shape;639;p76"/>
          <p:cNvSpPr txBox="1"/>
          <p:nvPr/>
        </p:nvSpPr>
        <p:spPr>
          <a:xfrm>
            <a:off x="111225" y="6502150"/>
            <a:ext cx="1028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CS895				“Amy Barrett - Link to People of Praise ” a study by Udith Prabhu			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0" name="Google Shape;640;p76"/>
          <p:cNvSpPr txBox="1"/>
          <p:nvPr/>
        </p:nvSpPr>
        <p:spPr>
          <a:xfrm>
            <a:off x="439625" y="2527050"/>
            <a:ext cx="11309700" cy="18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Century Gothic"/>
                <a:ea typeface="Century Gothic"/>
                <a:cs typeface="Century Gothic"/>
                <a:sym typeface="Century Gothic"/>
              </a:rPr>
              <a:t>import sys</a:t>
            </a:r>
            <a:endParaRPr sz="1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Century Gothic"/>
                <a:ea typeface="Century Gothic"/>
                <a:cs typeface="Century Gothic"/>
                <a:sym typeface="Century Gothic"/>
              </a:rPr>
              <a:t>fname = sys.argv[1]</a:t>
            </a:r>
            <a:endParaRPr sz="1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Century Gothic"/>
                <a:ea typeface="Century Gothic"/>
                <a:cs typeface="Century Gothic"/>
                <a:sym typeface="Century Gothic"/>
              </a:rPr>
              <a:t>with open(fname, “r”) as f:</a:t>
            </a:r>
            <a:endParaRPr sz="1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Century Gothic"/>
                <a:ea typeface="Century Gothic"/>
                <a:cs typeface="Century Gothic"/>
                <a:sym typeface="Century Gothic"/>
              </a:rPr>
              <a:t>	for url in f.read().split(“\n”):</a:t>
            </a:r>
            <a:endParaRPr sz="1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Century Gothic"/>
                <a:ea typeface="Century Gothic"/>
                <a:cs typeface="Century Gothic"/>
                <a:sym typeface="Century Gothic"/>
              </a:rPr>
              <a:t>print("http://www." + url.split("//", 1)[-1].lstrip("www.").rstrip("/").replace(“:80”, “”))</a:t>
            </a:r>
            <a:endParaRPr sz="1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77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Script for keyword search in set of live urls</a:t>
            </a:r>
            <a:endParaRPr/>
          </a:p>
        </p:txBody>
      </p:sp>
      <p:sp>
        <p:nvSpPr>
          <p:cNvPr id="647" name="Google Shape;647;p77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648" name="Google Shape;648;p77"/>
          <p:cNvSpPr txBox="1"/>
          <p:nvPr/>
        </p:nvSpPr>
        <p:spPr>
          <a:xfrm>
            <a:off x="111225" y="6502150"/>
            <a:ext cx="1028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CS895				“Amy Barrett - Link to People of Praise ” a study by Udith Prabhu			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9" name="Google Shape;649;p77"/>
          <p:cNvSpPr txBox="1"/>
          <p:nvPr/>
        </p:nvSpPr>
        <p:spPr>
          <a:xfrm>
            <a:off x="439625" y="1455475"/>
            <a:ext cx="11309700" cy="45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import sys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import re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import requests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pattern = pattern = re.compile(r"[^a-zA-Z](amy|barrett|coney)[^a-zA-Z]", re.IGNORECASE)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fname = sys.argv[1]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with open(fname, “r”) as f: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	for url in f.read().split(“\n”):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resp = requests.get(url)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if “html” in resp.headers[“Content-Type”] and pattern.search(resp.content.decode(“urf-8”):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	print(url)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78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Script for checking inactive urls</a:t>
            </a:r>
            <a:endParaRPr/>
          </a:p>
        </p:txBody>
      </p:sp>
      <p:sp>
        <p:nvSpPr>
          <p:cNvPr id="656" name="Google Shape;656;p78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657" name="Google Shape;657;p78"/>
          <p:cNvSpPr txBox="1"/>
          <p:nvPr/>
        </p:nvSpPr>
        <p:spPr>
          <a:xfrm>
            <a:off x="111225" y="6502150"/>
            <a:ext cx="1028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CS895				“Amy Barrett - Link to People of Praise ” a study by Udith Prabhu			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8" name="Google Shape;658;p78"/>
          <p:cNvSpPr txBox="1"/>
          <p:nvPr/>
        </p:nvSpPr>
        <p:spPr>
          <a:xfrm>
            <a:off x="439625" y="1455475"/>
            <a:ext cx="11309700" cy="45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import sys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import requests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def sanitize(x):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    return "http://www." + x.replace(":80", "").replace("https", "http").split("/", 2)[-1].replace("www.", "")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fname = sys.argv[1]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with open(fname, “r”) as f: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	for url in f.read().split(“\n”):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resp = requests.get(url)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status_code = resp.status_code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if sanitize(resp.url) != sanitize(url):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    status_code = resp.history[0].status_code if len(resp.history) &gt; 0 else status_code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if status_code != 200: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    print(url)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6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/>
              <a:t>News on which the study is based on</a:t>
            </a:r>
            <a:endParaRPr sz="3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4" name="Google Shape;334;p46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335" name="Google Shape;335;p46"/>
          <p:cNvPicPr preferRelativeResize="0"/>
          <p:nvPr/>
        </p:nvPicPr>
        <p:blipFill rotWithShape="1">
          <a:blip r:embed="rId3">
            <a:alphaModFix/>
          </a:blip>
          <a:srcRect t="3549"/>
          <a:stretch/>
        </p:blipFill>
        <p:spPr>
          <a:xfrm>
            <a:off x="1031425" y="1387963"/>
            <a:ext cx="9968877" cy="19618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36" name="Google Shape;33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1413" y="3722400"/>
            <a:ext cx="4467969" cy="22714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37" name="Google Shape;33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3887" y="3790275"/>
            <a:ext cx="5306413" cy="2271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38" name="Google Shape;338;p46"/>
          <p:cNvSpPr txBox="1"/>
          <p:nvPr/>
        </p:nvSpPr>
        <p:spPr>
          <a:xfrm>
            <a:off x="1031363" y="3401250"/>
            <a:ext cx="99690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entury Gothic"/>
                <a:ea typeface="Century Gothic"/>
                <a:cs typeface="Century Gothic"/>
                <a:sym typeface="Century Gothic"/>
              </a:rPr>
              <a:t>www.southbendtribune.com/news/local/people-of-praise-deletes-mentions-of-barrett-from-its-website/article_80a427be-03eb-11eb-8d72-3bf384490a90.html</a:t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9" name="Google Shape;339;p46"/>
          <p:cNvSpPr txBox="1"/>
          <p:nvPr/>
        </p:nvSpPr>
        <p:spPr>
          <a:xfrm>
            <a:off x="1031450" y="5940700"/>
            <a:ext cx="4467900" cy="5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entury Gothic"/>
                <a:ea typeface="Century Gothic"/>
                <a:cs typeface="Century Gothic"/>
                <a:sym typeface="Century Gothic"/>
              </a:rPr>
              <a:t>https://www.marketwatch.com/story/charismatic-christian-group-people-of-praise-has-erased-references-to-and-photos-of-amy-coney-barrett-from-website-01601508035</a:t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0" name="Google Shape;340;p46"/>
          <p:cNvSpPr txBox="1"/>
          <p:nvPr/>
        </p:nvSpPr>
        <p:spPr>
          <a:xfrm>
            <a:off x="5693888" y="6061675"/>
            <a:ext cx="53064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entury Gothic"/>
                <a:ea typeface="Century Gothic"/>
                <a:cs typeface="Century Gothic"/>
                <a:sym typeface="Century Gothic"/>
              </a:rPr>
              <a:t>https://www.americamagazine.org/faith/2020/09/24/explainer-amy-coney-barrett-people-of-praise-catholic-charismatic-trump</a:t>
            </a:r>
            <a:endParaRPr sz="1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1" name="Google Shape;341;p46"/>
          <p:cNvSpPr txBox="1"/>
          <p:nvPr/>
        </p:nvSpPr>
        <p:spPr>
          <a:xfrm>
            <a:off x="111225" y="6502150"/>
            <a:ext cx="1028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CS895				“Amy Barrett - Link to People of Praise” a study by Udith Prabhu			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7"/>
          <p:cNvSpPr txBox="1">
            <a:spLocks noGrp="1"/>
          </p:cNvSpPr>
          <p:nvPr>
            <p:ph type="title"/>
          </p:nvPr>
        </p:nvSpPr>
        <p:spPr>
          <a:xfrm>
            <a:off x="441140" y="2943301"/>
            <a:ext cx="11309700" cy="9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First step: Twitter Analysis</a:t>
            </a:r>
            <a:endParaRPr sz="4300"/>
          </a:p>
        </p:txBody>
      </p:sp>
      <p:sp>
        <p:nvSpPr>
          <p:cNvPr id="348" name="Google Shape;348;p47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8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/>
              <a:t>Past vs Present for the official twitter account</a:t>
            </a:r>
            <a:endParaRPr sz="3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4" name="Google Shape;354;p48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355" name="Google Shape;355;p48"/>
          <p:cNvPicPr preferRelativeResize="0"/>
          <p:nvPr/>
        </p:nvPicPr>
        <p:blipFill rotWithShape="1">
          <a:blip r:embed="rId3">
            <a:alphaModFix/>
          </a:blip>
          <a:srcRect t="-2000" b="1999"/>
          <a:stretch/>
        </p:blipFill>
        <p:spPr>
          <a:xfrm>
            <a:off x="7051375" y="1502337"/>
            <a:ext cx="4586919" cy="38060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56" name="Google Shape;356;p48"/>
          <p:cNvSpPr txBox="1"/>
          <p:nvPr/>
        </p:nvSpPr>
        <p:spPr>
          <a:xfrm>
            <a:off x="7664388" y="5349150"/>
            <a:ext cx="3360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entury Gothic"/>
                <a:ea typeface="Century Gothic"/>
                <a:cs typeface="Century Gothic"/>
                <a:sym typeface="Century Gothic"/>
              </a:rPr>
              <a:t>https://twitter.com/peopleofpraise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7" name="Google Shape;357;p48"/>
          <p:cNvSpPr txBox="1"/>
          <p:nvPr/>
        </p:nvSpPr>
        <p:spPr>
          <a:xfrm>
            <a:off x="111225" y="6502150"/>
            <a:ext cx="1028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CS895				“Amy Barrett - Link to People of Praise” a study by Udith Prabhu			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8" name="Google Shape;35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849" y="1586601"/>
            <a:ext cx="6378329" cy="3387437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8"/>
          <p:cNvSpPr txBox="1"/>
          <p:nvPr/>
        </p:nvSpPr>
        <p:spPr>
          <a:xfrm>
            <a:off x="439636" y="5224125"/>
            <a:ext cx="6378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entury Gothic"/>
                <a:ea typeface="Century Gothic"/>
                <a:cs typeface="Century Gothic"/>
                <a:sym typeface="Century Gothic"/>
              </a:rPr>
              <a:t>http://web.archive.org/web/20200920040240/https://twitter.com/peopleofpraise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9"/>
          <p:cNvSpPr txBox="1">
            <a:spLocks noGrp="1"/>
          </p:cNvSpPr>
          <p:nvPr>
            <p:ph type="title"/>
          </p:nvPr>
        </p:nvSpPr>
        <p:spPr>
          <a:xfrm>
            <a:off x="439615" y="365126"/>
            <a:ext cx="11309700" cy="9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/>
              <a:t>The official Twitter account of the group and the users that are followed the group</a:t>
            </a:r>
            <a:endParaRPr sz="3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5" name="Google Shape;365;p49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366" name="Google Shape;36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625" y="1612825"/>
            <a:ext cx="4907493" cy="38754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67" name="Google Shape;367;p49"/>
          <p:cNvSpPr txBox="1"/>
          <p:nvPr/>
        </p:nvSpPr>
        <p:spPr>
          <a:xfrm>
            <a:off x="111225" y="6502150"/>
            <a:ext cx="1028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CS895				“Amy Barrett - Link to People of Praise” a study by Udith Prabhu			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8" name="Google Shape;36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7625" y="1612837"/>
            <a:ext cx="2350077" cy="38270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69" name="Google Shape;369;p49"/>
          <p:cNvSpPr txBox="1"/>
          <p:nvPr/>
        </p:nvSpPr>
        <p:spPr>
          <a:xfrm>
            <a:off x="5837563" y="5488263"/>
            <a:ext cx="2350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entury Gothic"/>
                <a:ea typeface="Century Gothic"/>
                <a:cs typeface="Century Gothic"/>
                <a:sym typeface="Century Gothic"/>
              </a:rPr>
              <a:t>https://twitter.com/meconey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0" name="Google Shape;370;p49"/>
          <p:cNvSpPr txBox="1"/>
          <p:nvPr/>
        </p:nvSpPr>
        <p:spPr>
          <a:xfrm>
            <a:off x="8447875" y="2702700"/>
            <a:ext cx="3597300" cy="14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Account was created on May 2009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0 non-deleted tweets from the account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1" name="Google Shape;371;p49"/>
          <p:cNvSpPr txBox="1"/>
          <p:nvPr/>
        </p:nvSpPr>
        <p:spPr>
          <a:xfrm>
            <a:off x="439625" y="5522475"/>
            <a:ext cx="49074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entury Gothic"/>
                <a:ea typeface="Century Gothic"/>
                <a:cs typeface="Century Gothic"/>
                <a:sym typeface="Century Gothic"/>
              </a:rPr>
              <a:t>https://twitter.com/peopleofpraise/following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0"/>
          <p:cNvSpPr txBox="1">
            <a:spLocks noGrp="1"/>
          </p:cNvSpPr>
          <p:nvPr>
            <p:ph type="title"/>
          </p:nvPr>
        </p:nvSpPr>
        <p:spPr>
          <a:xfrm>
            <a:off x="111215" y="1"/>
            <a:ext cx="11309700" cy="9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/>
              <a:t>The twitter account is most probably valid</a:t>
            </a:r>
            <a:endParaRPr sz="3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7" name="Google Shape;377;p50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378" name="Google Shape;378;p50"/>
          <p:cNvSpPr txBox="1"/>
          <p:nvPr/>
        </p:nvSpPr>
        <p:spPr>
          <a:xfrm>
            <a:off x="111225" y="6502150"/>
            <a:ext cx="1028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CS895				“Amy Barrett - Link to People of Praise” a study by Udith Prabhu			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79" name="Google Shape;37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175" y="1313739"/>
            <a:ext cx="5387526" cy="3875412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0"/>
          <p:cNvSpPr txBox="1"/>
          <p:nvPr/>
        </p:nvSpPr>
        <p:spPr>
          <a:xfrm>
            <a:off x="2519375" y="5247538"/>
            <a:ext cx="30891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entury Gothic"/>
                <a:ea typeface="Century Gothic"/>
                <a:cs typeface="Century Gothic"/>
                <a:sym typeface="Century Gothic"/>
              </a:rPr>
              <a:t>https://twitter.com/meconey/followers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1" name="Google Shape;381;p50"/>
          <p:cNvSpPr txBox="1"/>
          <p:nvPr/>
        </p:nvSpPr>
        <p:spPr>
          <a:xfrm>
            <a:off x="7471850" y="2528000"/>
            <a:ext cx="37587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Not a verified account of the father or the brother.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Account is followed by the official group which adds validity.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1"/>
          <p:cNvSpPr txBox="1">
            <a:spLocks noGrp="1"/>
          </p:cNvSpPr>
          <p:nvPr>
            <p:ph type="title"/>
          </p:nvPr>
        </p:nvSpPr>
        <p:spPr>
          <a:xfrm>
            <a:off x="111225" y="0"/>
            <a:ext cx="11309700" cy="8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 sz="2800"/>
              <a:t>Possible Twitter account of the father or brother not found in the archives</a:t>
            </a:r>
            <a:endParaRPr sz="2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7" name="Google Shape;387;p51"/>
          <p:cNvSpPr txBox="1">
            <a:spLocks noGrp="1"/>
          </p:cNvSpPr>
          <p:nvPr>
            <p:ph type="sldNum" idx="12"/>
          </p:nvPr>
        </p:nvSpPr>
        <p:spPr>
          <a:xfrm>
            <a:off x="9006254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388" name="Google Shape;388;p51"/>
          <p:cNvSpPr txBox="1"/>
          <p:nvPr/>
        </p:nvSpPr>
        <p:spPr>
          <a:xfrm>
            <a:off x="654900" y="853625"/>
            <a:ext cx="3668700" cy="5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&gt; carbondate https://twitter.com/meconey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    "self": "",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    "uri": "https://twitter.com/meconey",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    "estimated-creation-date": "2020-10-12T00:42:03",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    "earliest-sources": [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        "last-modified"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    ],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    "sources": {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        "last-modified": {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            "earliest": "2020-10-12T00:42:03"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        },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        "bing.com": {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            "earliest": ""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        },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        "google.com": {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            "earliest": ""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        },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        "pubdate": {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            "earliest": ""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        },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        "twitter.com": {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            "earliest": ""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        },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        "bitly.com": {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            "earliest": ""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        },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        "backlinks": {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            "earliest": ""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89" name="Google Shape;389;p51"/>
          <p:cNvSpPr txBox="1"/>
          <p:nvPr/>
        </p:nvSpPr>
        <p:spPr>
          <a:xfrm>
            <a:off x="4323600" y="853625"/>
            <a:ext cx="6857400" cy="21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&gt; memgator https://twitter.com/meconey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[ No Result ]</a:t>
            </a:r>
            <a:endParaRPr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 Mono"/>
                <a:ea typeface="Roboto Mono"/>
                <a:cs typeface="Roboto Mono"/>
                <a:sym typeface="Roboto Mono"/>
              </a:rPr>
              <a:t>&gt; curl -s "http://web.archive.org/cdx/search/cdx?url=https://twitter.com/meconey&amp;matchType=prefix" | awk '{print $3}' | uniq;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[ No Result ]</a:t>
            </a:r>
            <a:endParaRPr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90" name="Google Shape;390;p51"/>
          <p:cNvSpPr txBox="1"/>
          <p:nvPr/>
        </p:nvSpPr>
        <p:spPr>
          <a:xfrm>
            <a:off x="4715725" y="3550425"/>
            <a:ext cx="6182400" cy="14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Century Gothic"/>
              <a:buChar char="●"/>
            </a:pPr>
            <a:r>
              <a:rPr lang="en-US" sz="1900">
                <a:latin typeface="Century Gothic"/>
                <a:ea typeface="Century Gothic"/>
                <a:cs typeface="Century Gothic"/>
                <a:sym typeface="Century Gothic"/>
              </a:rPr>
              <a:t>0 non-deleted tweets from the account.</a:t>
            </a:r>
            <a:endParaRPr sz="1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Century Gothic"/>
              <a:buChar char="●"/>
            </a:pPr>
            <a:r>
              <a:rPr lang="en-US" sz="1900">
                <a:latin typeface="Century Gothic"/>
                <a:ea typeface="Century Gothic"/>
                <a:cs typeface="Century Gothic"/>
                <a:sym typeface="Century Gothic"/>
              </a:rPr>
              <a:t>Account page was not found in any archive</a:t>
            </a:r>
            <a:endParaRPr sz="19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Century Gothic"/>
              <a:buChar char="●"/>
            </a:pPr>
            <a:r>
              <a:rPr lang="en-US" sz="1900">
                <a:latin typeface="Century Gothic"/>
                <a:ea typeface="Century Gothic"/>
                <a:cs typeface="Century Gothic"/>
                <a:sym typeface="Century Gothic"/>
              </a:rPr>
              <a:t>None of the tweets were archived ( deleted or otherwise )</a:t>
            </a:r>
            <a:endParaRPr sz="19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1" name="Google Shape;391;p51"/>
          <p:cNvSpPr txBox="1"/>
          <p:nvPr/>
        </p:nvSpPr>
        <p:spPr>
          <a:xfrm>
            <a:off x="111225" y="6502150"/>
            <a:ext cx="1028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CS895				“Amy Barrett - Link to People of Praise” a study by Udith Prabhu				#cs895f20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DU Angle Theme">
  <a:themeElements>
    <a:clrScheme name="Custom 1">
      <a:dk1>
        <a:srgbClr val="043657"/>
      </a:dk1>
      <a:lt1>
        <a:srgbClr val="FFFFFF"/>
      </a:lt1>
      <a:dk2>
        <a:srgbClr val="043657"/>
      </a:dk2>
      <a:lt2>
        <a:srgbClr val="FFFFFF"/>
      </a:lt2>
      <a:accent1>
        <a:srgbClr val="57C1EA"/>
      </a:accent1>
      <a:accent2>
        <a:srgbClr val="83CDB8"/>
      </a:accent2>
      <a:accent3>
        <a:srgbClr val="E0E329"/>
      </a:accent3>
      <a:accent4>
        <a:srgbClr val="FCB24C"/>
      </a:accent4>
      <a:accent5>
        <a:srgbClr val="9264AA"/>
      </a:accent5>
      <a:accent6>
        <a:srgbClr val="FFD140"/>
      </a:accent6>
      <a:hlink>
        <a:srgbClr val="98C5EA"/>
      </a:hlink>
      <a:folHlink>
        <a:srgbClr val="838A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4743</Words>
  <Application>Microsoft Macintosh PowerPoint</Application>
  <PresentationFormat>Widescreen</PresentationFormat>
  <Paragraphs>487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Century Gothic</vt:lpstr>
      <vt:lpstr>Noto Sans Symbols</vt:lpstr>
      <vt:lpstr>Calibri</vt:lpstr>
      <vt:lpstr>Arial</vt:lpstr>
      <vt:lpstr>Roboto Mono</vt:lpstr>
      <vt:lpstr>ODU Angle Theme</vt:lpstr>
      <vt:lpstr>Amy Barrett - Link to People of Praise </vt:lpstr>
      <vt:lpstr>Background of Amy Barrett</vt:lpstr>
      <vt:lpstr>People of Praise is a charismatic Christian community</vt:lpstr>
      <vt:lpstr>News on which the study is based on</vt:lpstr>
      <vt:lpstr>First step: Twitter Analysis</vt:lpstr>
      <vt:lpstr>Past vs Present for the official twitter account</vt:lpstr>
      <vt:lpstr>The official Twitter account of the group and the users that are followed the group</vt:lpstr>
      <vt:lpstr>The twitter account is most probably valid</vt:lpstr>
      <vt:lpstr>Possible Twitter account of the father or brother not found in the archives</vt:lpstr>
      <vt:lpstr>Finding mentions of Amy Barrett in the tweets of the account’s followers</vt:lpstr>
      <vt:lpstr>Mentions of Amy Barrett and her family in one of the group member’s tweets</vt:lpstr>
      <vt:lpstr>Possible alternate accounts of the group</vt:lpstr>
      <vt:lpstr>Current status of the other Twitter Accounts</vt:lpstr>
      <vt:lpstr>Deleted tweets of @peopleofpraise1</vt:lpstr>
      <vt:lpstr>A single tweet from @peopleofpraise2</vt:lpstr>
      <vt:lpstr>Following the redirect link</vt:lpstr>
      <vt:lpstr>The Instagram page is not present in the archives</vt:lpstr>
      <vt:lpstr>Finding archived copies of the alternate link found in tweets from @peopleofpraise1</vt:lpstr>
      <vt:lpstr>The website was registered before the tweet</vt:lpstr>
      <vt:lpstr>Second step: Website Analysis</vt:lpstr>
      <vt:lpstr>IA and BA have the most number of mementos of the group’s homepage</vt:lpstr>
      <vt:lpstr>1803 distinct web pages of the website found in the IA</vt:lpstr>
      <vt:lpstr>1502 web pages archived with 200 status</vt:lpstr>
      <vt:lpstr>54 pages of the website found in the BA Archive</vt:lpstr>
      <vt:lpstr>45 live web pages of the group contain the word “Amy”, “Barrett” or “Coney”</vt:lpstr>
      <vt:lpstr>0 references of Amy Barrett on the live website</vt:lpstr>
      <vt:lpstr>Successfully Archived pages that are currently unavailable </vt:lpstr>
      <vt:lpstr>7 references to Amy Barrett found in archived pages</vt:lpstr>
      <vt:lpstr>Image snippet of 3 of the 7 references </vt:lpstr>
      <vt:lpstr>Summary</vt:lpstr>
      <vt:lpstr>Backup Slides</vt:lpstr>
      <vt:lpstr>Script for getting the followers of a twitter account</vt:lpstr>
      <vt:lpstr>Script for getting the tweets of a twitter account</vt:lpstr>
      <vt:lpstr>Script for sanitizing the url</vt:lpstr>
      <vt:lpstr>Script for keyword search in set of live urls</vt:lpstr>
      <vt:lpstr>Script for checking inactive urls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Amy Barrett - Link to People of Praise </dc:title>
  <cp:lastModifiedBy>Microsoft Office User</cp:lastModifiedBy>
  <cp:revision>1</cp:revision>
  <dcterms:modified xsi:type="dcterms:W3CDTF">2020-10-20T18:38:25Z</dcterms:modified>
</cp:coreProperties>
</file>